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2" r:id="rId4"/>
    <p:sldMasterId id="2147483660" r:id="rId5"/>
  </p:sldMasterIdLst>
  <p:notesMasterIdLst>
    <p:notesMasterId r:id="rId28"/>
  </p:notesMasterIdLst>
  <p:sldIdLst>
    <p:sldId id="257" r:id="rId6"/>
    <p:sldId id="475" r:id="rId7"/>
    <p:sldId id="491" r:id="rId8"/>
    <p:sldId id="565" r:id="rId9"/>
    <p:sldId id="492" r:id="rId10"/>
    <p:sldId id="579" r:id="rId11"/>
    <p:sldId id="580" r:id="rId12"/>
    <p:sldId id="551" r:id="rId13"/>
    <p:sldId id="552" r:id="rId14"/>
    <p:sldId id="554" r:id="rId15"/>
    <p:sldId id="559" r:id="rId16"/>
    <p:sldId id="555" r:id="rId17"/>
    <p:sldId id="556" r:id="rId18"/>
    <p:sldId id="557" r:id="rId19"/>
    <p:sldId id="560" r:id="rId20"/>
    <p:sldId id="562" r:id="rId21"/>
    <p:sldId id="563" r:id="rId22"/>
    <p:sldId id="476" r:id="rId23"/>
    <p:sldId id="473" r:id="rId24"/>
    <p:sldId id="581" r:id="rId25"/>
    <p:sldId id="582" r:id="rId26"/>
    <p:sldId id="564" r:id="rId27"/>
  </p:sldIdLst>
  <p:sldSz cx="8640763" cy="6483350"/>
  <p:notesSz cx="6858000" cy="9144000"/>
  <p:defaultTextStyle>
    <a:defPPr>
      <a:defRPr lang="en-US"/>
    </a:defPPr>
    <a:lvl1pPr marL="0" algn="l" defTabSz="432100" rtl="0" eaLnBrk="1" latinLnBrk="0" hangingPunct="1">
      <a:defRPr sz="1700" kern="1200">
        <a:solidFill>
          <a:schemeClr val="tx1"/>
        </a:solidFill>
        <a:latin typeface="+mn-lt"/>
        <a:ea typeface="+mn-ea"/>
        <a:cs typeface="+mn-cs"/>
      </a:defRPr>
    </a:lvl1pPr>
    <a:lvl2pPr marL="432100" algn="l" defTabSz="432100" rtl="0" eaLnBrk="1" latinLnBrk="0" hangingPunct="1">
      <a:defRPr sz="1700" kern="1200">
        <a:solidFill>
          <a:schemeClr val="tx1"/>
        </a:solidFill>
        <a:latin typeface="+mn-lt"/>
        <a:ea typeface="+mn-ea"/>
        <a:cs typeface="+mn-cs"/>
      </a:defRPr>
    </a:lvl2pPr>
    <a:lvl3pPr marL="864199" algn="l" defTabSz="432100" rtl="0" eaLnBrk="1" latinLnBrk="0" hangingPunct="1">
      <a:defRPr sz="1700" kern="1200">
        <a:solidFill>
          <a:schemeClr val="tx1"/>
        </a:solidFill>
        <a:latin typeface="+mn-lt"/>
        <a:ea typeface="+mn-ea"/>
        <a:cs typeface="+mn-cs"/>
      </a:defRPr>
    </a:lvl3pPr>
    <a:lvl4pPr marL="1296299" algn="l" defTabSz="432100" rtl="0" eaLnBrk="1" latinLnBrk="0" hangingPunct="1">
      <a:defRPr sz="1700" kern="1200">
        <a:solidFill>
          <a:schemeClr val="tx1"/>
        </a:solidFill>
        <a:latin typeface="+mn-lt"/>
        <a:ea typeface="+mn-ea"/>
        <a:cs typeface="+mn-cs"/>
      </a:defRPr>
    </a:lvl4pPr>
    <a:lvl5pPr marL="1728399" algn="l" defTabSz="432100" rtl="0" eaLnBrk="1" latinLnBrk="0" hangingPunct="1">
      <a:defRPr sz="1700" kern="1200">
        <a:solidFill>
          <a:schemeClr val="tx1"/>
        </a:solidFill>
        <a:latin typeface="+mn-lt"/>
        <a:ea typeface="+mn-ea"/>
        <a:cs typeface="+mn-cs"/>
      </a:defRPr>
    </a:lvl5pPr>
    <a:lvl6pPr marL="2160499" algn="l" defTabSz="432100" rtl="0" eaLnBrk="1" latinLnBrk="0" hangingPunct="1">
      <a:defRPr sz="1700" kern="1200">
        <a:solidFill>
          <a:schemeClr val="tx1"/>
        </a:solidFill>
        <a:latin typeface="+mn-lt"/>
        <a:ea typeface="+mn-ea"/>
        <a:cs typeface="+mn-cs"/>
      </a:defRPr>
    </a:lvl6pPr>
    <a:lvl7pPr marL="2592598" algn="l" defTabSz="432100" rtl="0" eaLnBrk="1" latinLnBrk="0" hangingPunct="1">
      <a:defRPr sz="1700" kern="1200">
        <a:solidFill>
          <a:schemeClr val="tx1"/>
        </a:solidFill>
        <a:latin typeface="+mn-lt"/>
        <a:ea typeface="+mn-ea"/>
        <a:cs typeface="+mn-cs"/>
      </a:defRPr>
    </a:lvl7pPr>
    <a:lvl8pPr marL="3024698" algn="l" defTabSz="432100" rtl="0" eaLnBrk="1" latinLnBrk="0" hangingPunct="1">
      <a:defRPr sz="1700" kern="1200">
        <a:solidFill>
          <a:schemeClr val="tx1"/>
        </a:solidFill>
        <a:latin typeface="+mn-lt"/>
        <a:ea typeface="+mn-ea"/>
        <a:cs typeface="+mn-cs"/>
      </a:defRPr>
    </a:lvl8pPr>
    <a:lvl9pPr marL="3456798" algn="l" defTabSz="432100" rtl="0" eaLnBrk="1" latinLnBrk="0" hangingPunct="1">
      <a:defRPr sz="17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42">
          <p15:clr>
            <a:srgbClr val="A4A3A4"/>
          </p15:clr>
        </p15:guide>
        <p15:guide id="2" pos="272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F1BC3"/>
    <a:srgbClr val="00214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6702" autoAdjust="0"/>
  </p:normalViewPr>
  <p:slideViewPr>
    <p:cSldViewPr snapToGrid="0" snapToObjects="1">
      <p:cViewPr varScale="1">
        <p:scale>
          <a:sx n="101" d="100"/>
          <a:sy n="101" d="100"/>
        </p:scale>
        <p:origin x="1992" y="102"/>
      </p:cViewPr>
      <p:guideLst>
        <p:guide orient="horz" pos="2042"/>
        <p:guide pos="2722"/>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636B7BA-10BF-4EBB-98C8-8416ACE462F5}" type="doc">
      <dgm:prSet loTypeId="urn:microsoft.com/office/officeart/2009/3/layout/PieProcess" loCatId="list" qsTypeId="urn:microsoft.com/office/officeart/2005/8/quickstyle/simple1" qsCatId="simple" csTypeId="urn:microsoft.com/office/officeart/2005/8/colors/accent1_2" csCatId="accent1" phldr="1"/>
      <dgm:spPr/>
      <dgm:t>
        <a:bodyPr/>
        <a:lstStyle/>
        <a:p>
          <a:endParaRPr lang="en-US"/>
        </a:p>
      </dgm:t>
    </dgm:pt>
    <dgm:pt modelId="{46967BBD-EA5D-4297-B4C5-B24129063A7E}">
      <dgm:prSet phldrT="[Text]"/>
      <dgm:spPr/>
      <dgm:t>
        <a:bodyPr/>
        <a:lstStyle/>
        <a:p>
          <a:r>
            <a:rPr lang="en-US" dirty="0">
              <a:solidFill>
                <a:srgbClr val="CC0099"/>
              </a:solidFill>
            </a:rPr>
            <a:t>Departments: Assurance</a:t>
          </a:r>
        </a:p>
      </dgm:t>
    </dgm:pt>
    <dgm:pt modelId="{5CAC530A-F14B-4105-860B-A203B650567A}" type="parTrans" cxnId="{6313AC02-2429-45C3-8EB8-DCA68B969AF4}">
      <dgm:prSet/>
      <dgm:spPr/>
      <dgm:t>
        <a:bodyPr/>
        <a:lstStyle/>
        <a:p>
          <a:endParaRPr lang="en-US"/>
        </a:p>
      </dgm:t>
    </dgm:pt>
    <dgm:pt modelId="{B14030F3-2E0C-4FF2-9BA9-42F75EBB0361}" type="sibTrans" cxnId="{6313AC02-2429-45C3-8EB8-DCA68B969AF4}">
      <dgm:prSet/>
      <dgm:spPr/>
      <dgm:t>
        <a:bodyPr/>
        <a:lstStyle/>
        <a:p>
          <a:endParaRPr lang="en-US"/>
        </a:p>
      </dgm:t>
    </dgm:pt>
    <dgm:pt modelId="{2C69CD7E-7259-44B5-9FB9-8CFD391A0220}">
      <dgm:prSet phldrT="[Text]"/>
      <dgm:spPr/>
      <dgm:t>
        <a:bodyPr/>
        <a:lstStyle/>
        <a:p>
          <a:r>
            <a:rPr lang="en-US" dirty="0">
              <a:solidFill>
                <a:srgbClr val="CC0099"/>
              </a:solidFill>
            </a:rPr>
            <a:t>Finance: Communication</a:t>
          </a:r>
        </a:p>
      </dgm:t>
    </dgm:pt>
    <dgm:pt modelId="{F987EDFE-022F-41B5-9CB7-2914728B6727}" type="parTrans" cxnId="{5A2F4AD9-4B36-4BA0-A478-13A8A5AAA587}">
      <dgm:prSet/>
      <dgm:spPr/>
      <dgm:t>
        <a:bodyPr/>
        <a:lstStyle/>
        <a:p>
          <a:endParaRPr lang="en-US"/>
        </a:p>
      </dgm:t>
    </dgm:pt>
    <dgm:pt modelId="{B1783894-4561-46D8-8AB1-AFADB1700103}" type="sibTrans" cxnId="{5A2F4AD9-4B36-4BA0-A478-13A8A5AAA587}">
      <dgm:prSet/>
      <dgm:spPr/>
      <dgm:t>
        <a:bodyPr/>
        <a:lstStyle/>
        <a:p>
          <a:endParaRPr lang="en-US"/>
        </a:p>
      </dgm:t>
    </dgm:pt>
    <dgm:pt modelId="{C2BEBA04-815D-418F-BBBC-7575B9EEEE40}">
      <dgm:prSet phldrT="[Text]"/>
      <dgm:spPr/>
      <dgm:t>
        <a:bodyPr/>
        <a:lstStyle/>
        <a:p>
          <a:pPr>
            <a:spcAft>
              <a:spcPts val="0"/>
            </a:spcAft>
          </a:pPr>
          <a:r>
            <a:rPr lang="en-US" dirty="0">
              <a:solidFill>
                <a:srgbClr val="002147"/>
              </a:solidFill>
            </a:rPr>
            <a:t>Highlight key processes and controls with links to information</a:t>
          </a:r>
        </a:p>
      </dgm:t>
    </dgm:pt>
    <dgm:pt modelId="{5932CA03-410A-4048-9146-313A2891DD3A}" type="parTrans" cxnId="{A0393379-C591-489B-8622-6278B7F76BFF}">
      <dgm:prSet/>
      <dgm:spPr/>
      <dgm:t>
        <a:bodyPr/>
        <a:lstStyle/>
        <a:p>
          <a:endParaRPr lang="en-US"/>
        </a:p>
      </dgm:t>
    </dgm:pt>
    <dgm:pt modelId="{C41696BC-D645-4C71-81E3-2F3EACA2F510}" type="sibTrans" cxnId="{A0393379-C591-489B-8622-6278B7F76BFF}">
      <dgm:prSet/>
      <dgm:spPr/>
      <dgm:t>
        <a:bodyPr/>
        <a:lstStyle/>
        <a:p>
          <a:endParaRPr lang="en-US"/>
        </a:p>
      </dgm:t>
    </dgm:pt>
    <dgm:pt modelId="{0AAA7E30-50F7-4887-85CE-C86B2E8AE1D9}">
      <dgm:prSet phldrT="[Text]"/>
      <dgm:spPr/>
      <dgm:t>
        <a:bodyPr/>
        <a:lstStyle/>
        <a:p>
          <a:r>
            <a:rPr lang="en-US" dirty="0">
              <a:solidFill>
                <a:srgbClr val="CC0099"/>
              </a:solidFill>
            </a:rPr>
            <a:t>University: Assurance</a:t>
          </a:r>
        </a:p>
      </dgm:t>
    </dgm:pt>
    <dgm:pt modelId="{977F30B1-A214-469A-8170-BB80DDE768B0}" type="parTrans" cxnId="{F135FFCC-3D00-4521-975D-C7E09D3D30C5}">
      <dgm:prSet/>
      <dgm:spPr/>
      <dgm:t>
        <a:bodyPr/>
        <a:lstStyle/>
        <a:p>
          <a:endParaRPr lang="en-US"/>
        </a:p>
      </dgm:t>
    </dgm:pt>
    <dgm:pt modelId="{6AD830C5-3B1F-41ED-A18B-0EC4CC369E77}" type="sibTrans" cxnId="{F135FFCC-3D00-4521-975D-C7E09D3D30C5}">
      <dgm:prSet/>
      <dgm:spPr/>
      <dgm:t>
        <a:bodyPr/>
        <a:lstStyle/>
        <a:p>
          <a:endParaRPr lang="en-US"/>
        </a:p>
      </dgm:t>
    </dgm:pt>
    <dgm:pt modelId="{77B619B3-CA72-4E6C-A793-CD2C6A35EF7F}">
      <dgm:prSet phldrT="[Text]"/>
      <dgm:spPr/>
      <dgm:t>
        <a:bodyPr/>
        <a:lstStyle/>
        <a:p>
          <a:pPr>
            <a:spcAft>
              <a:spcPts val="0"/>
            </a:spcAft>
          </a:pPr>
          <a:r>
            <a:rPr lang="en-US" dirty="0">
              <a:solidFill>
                <a:srgbClr val="002147"/>
              </a:solidFill>
            </a:rPr>
            <a:t>Annual communication and review</a:t>
          </a:r>
        </a:p>
        <a:p>
          <a:pPr>
            <a:spcAft>
              <a:spcPts val="0"/>
            </a:spcAft>
          </a:pPr>
          <a:endParaRPr lang="en-US" dirty="0">
            <a:solidFill>
              <a:srgbClr val="002147"/>
            </a:solidFill>
          </a:endParaRPr>
        </a:p>
        <a:p>
          <a:pPr>
            <a:spcAft>
              <a:spcPts val="0"/>
            </a:spcAft>
          </a:pPr>
          <a:r>
            <a:rPr lang="en-US" dirty="0">
              <a:solidFill>
                <a:srgbClr val="002147"/>
              </a:solidFill>
            </a:rPr>
            <a:t>Departmental declaration</a:t>
          </a:r>
        </a:p>
        <a:p>
          <a:pPr>
            <a:spcAft>
              <a:spcPts val="0"/>
            </a:spcAft>
          </a:pPr>
          <a:endParaRPr lang="en-US" dirty="0">
            <a:solidFill>
              <a:srgbClr val="002147"/>
            </a:solidFill>
          </a:endParaRPr>
        </a:p>
        <a:p>
          <a:pPr>
            <a:spcAft>
              <a:spcPts val="0"/>
            </a:spcAft>
          </a:pPr>
          <a:r>
            <a:rPr lang="en-US" dirty="0">
              <a:solidFill>
                <a:srgbClr val="002147"/>
              </a:solidFill>
            </a:rPr>
            <a:t>Assurance over certain controls</a:t>
          </a:r>
        </a:p>
      </dgm:t>
    </dgm:pt>
    <dgm:pt modelId="{4BB39D0C-2BDF-4A20-B4EF-F54A78372FD8}" type="parTrans" cxnId="{ED7CDB06-F4B4-4D70-83E0-E6688EB5BE38}">
      <dgm:prSet/>
      <dgm:spPr/>
      <dgm:t>
        <a:bodyPr/>
        <a:lstStyle/>
        <a:p>
          <a:endParaRPr lang="en-US"/>
        </a:p>
      </dgm:t>
    </dgm:pt>
    <dgm:pt modelId="{82D616D5-4821-41E6-8BDF-D4E9AA78264C}" type="sibTrans" cxnId="{ED7CDB06-F4B4-4D70-83E0-E6688EB5BE38}">
      <dgm:prSet/>
      <dgm:spPr/>
      <dgm:t>
        <a:bodyPr/>
        <a:lstStyle/>
        <a:p>
          <a:endParaRPr lang="en-US"/>
        </a:p>
      </dgm:t>
    </dgm:pt>
    <dgm:pt modelId="{F68D1FDD-921A-4CC0-AD13-F90CBF642565}">
      <dgm:prSet phldrT="[Text]"/>
      <dgm:spPr/>
      <dgm:t>
        <a:bodyPr/>
        <a:lstStyle/>
        <a:p>
          <a:pPr marL="0" marR="0" lvl="0" indent="0" defTabSz="914400" eaLnBrk="1" fontAlgn="auto" latinLnBrk="0" hangingPunct="1">
            <a:lnSpc>
              <a:spcPct val="90000"/>
            </a:lnSpc>
            <a:spcBef>
              <a:spcPts val="0"/>
            </a:spcBef>
            <a:spcAft>
              <a:spcPts val="0"/>
            </a:spcAft>
            <a:buClrTx/>
            <a:buSzTx/>
            <a:buFontTx/>
            <a:buNone/>
            <a:tabLst/>
            <a:defRPr/>
          </a:pPr>
          <a:r>
            <a:rPr lang="en-US" dirty="0">
              <a:solidFill>
                <a:srgbClr val="002147"/>
              </a:solidFill>
            </a:rPr>
            <a:t>Reflect on how you manage risk</a:t>
          </a:r>
        </a:p>
        <a:p>
          <a:pPr marL="0" marR="0" lvl="0" indent="0" defTabSz="914400" eaLnBrk="1" fontAlgn="auto" latinLnBrk="0" hangingPunct="1">
            <a:lnSpc>
              <a:spcPct val="90000"/>
            </a:lnSpc>
            <a:spcBef>
              <a:spcPts val="0"/>
            </a:spcBef>
            <a:spcAft>
              <a:spcPts val="0"/>
            </a:spcAft>
            <a:buClrTx/>
            <a:buSzTx/>
            <a:buFontTx/>
            <a:buNone/>
            <a:tabLst/>
            <a:defRPr/>
          </a:pPr>
          <a:endParaRPr lang="en-US" dirty="0">
            <a:solidFill>
              <a:srgbClr val="002147"/>
            </a:solidFill>
          </a:endParaRPr>
        </a:p>
        <a:p>
          <a:pPr lvl="0" defTabSz="800100">
            <a:lnSpc>
              <a:spcPct val="90000"/>
            </a:lnSpc>
            <a:spcBef>
              <a:spcPts val="0"/>
            </a:spcBef>
            <a:spcAft>
              <a:spcPts val="0"/>
            </a:spcAft>
          </a:pPr>
          <a:r>
            <a:rPr lang="en-US" dirty="0">
              <a:solidFill>
                <a:srgbClr val="002147"/>
              </a:solidFill>
            </a:rPr>
            <a:t>Assess internal control environment</a:t>
          </a:r>
        </a:p>
        <a:p>
          <a:pPr lvl="0" defTabSz="800100">
            <a:lnSpc>
              <a:spcPct val="90000"/>
            </a:lnSpc>
            <a:spcBef>
              <a:spcPts val="0"/>
            </a:spcBef>
            <a:spcAft>
              <a:spcPts val="0"/>
            </a:spcAft>
          </a:pPr>
          <a:endParaRPr lang="en-US" dirty="0">
            <a:solidFill>
              <a:srgbClr val="002147"/>
            </a:solidFill>
          </a:endParaRPr>
        </a:p>
        <a:p>
          <a:pPr lvl="0" defTabSz="800100">
            <a:lnSpc>
              <a:spcPct val="90000"/>
            </a:lnSpc>
            <a:spcBef>
              <a:spcPts val="0"/>
            </a:spcBef>
            <a:spcAft>
              <a:spcPts val="0"/>
            </a:spcAft>
          </a:pPr>
          <a:r>
            <a:rPr lang="en-US" dirty="0">
              <a:solidFill>
                <a:srgbClr val="002147"/>
              </a:solidFill>
            </a:rPr>
            <a:t>Identify areas for action</a:t>
          </a:r>
        </a:p>
        <a:p>
          <a:pPr lvl="0" defTabSz="800100">
            <a:lnSpc>
              <a:spcPct val="90000"/>
            </a:lnSpc>
            <a:spcBef>
              <a:spcPct val="0"/>
            </a:spcBef>
            <a:spcAft>
              <a:spcPct val="35000"/>
            </a:spcAft>
          </a:pPr>
          <a:endParaRPr lang="en-US" dirty="0">
            <a:solidFill>
              <a:schemeClr val="accent5">
                <a:lumMod val="75000"/>
              </a:schemeClr>
            </a:solidFill>
          </a:endParaRPr>
        </a:p>
      </dgm:t>
    </dgm:pt>
    <dgm:pt modelId="{CF440717-AC21-440E-8062-DB384DEB655C}" type="sibTrans" cxnId="{A57883CD-3ECE-4FCC-AAB5-AA36AE1301DD}">
      <dgm:prSet/>
      <dgm:spPr/>
      <dgm:t>
        <a:bodyPr/>
        <a:lstStyle/>
        <a:p>
          <a:endParaRPr lang="en-US"/>
        </a:p>
      </dgm:t>
    </dgm:pt>
    <dgm:pt modelId="{A543A7E9-76AA-4453-BF00-2AFE264404DB}" type="parTrans" cxnId="{A57883CD-3ECE-4FCC-AAB5-AA36AE1301DD}">
      <dgm:prSet/>
      <dgm:spPr/>
      <dgm:t>
        <a:bodyPr/>
        <a:lstStyle/>
        <a:p>
          <a:endParaRPr lang="en-US"/>
        </a:p>
      </dgm:t>
    </dgm:pt>
    <dgm:pt modelId="{D20BCEB3-B2FE-4F60-81E4-841FDAD13E75}">
      <dgm:prSet/>
      <dgm:spPr/>
      <dgm:t>
        <a:bodyPr/>
        <a:lstStyle/>
        <a:p>
          <a:pPr>
            <a:spcAft>
              <a:spcPts val="0"/>
            </a:spcAft>
          </a:pPr>
          <a:r>
            <a:rPr lang="en-US" dirty="0">
              <a:solidFill>
                <a:srgbClr val="002147"/>
              </a:solidFill>
            </a:rPr>
            <a:t>Share good practice</a:t>
          </a:r>
        </a:p>
      </dgm:t>
    </dgm:pt>
    <dgm:pt modelId="{1BC2932D-3BBD-4E28-A438-06A21A1FBB07}" type="parTrans" cxnId="{7193296B-242F-4821-B845-479F8D7A5506}">
      <dgm:prSet/>
      <dgm:spPr/>
      <dgm:t>
        <a:bodyPr/>
        <a:lstStyle/>
        <a:p>
          <a:endParaRPr lang="en-US"/>
        </a:p>
      </dgm:t>
    </dgm:pt>
    <dgm:pt modelId="{CD45BAF4-BA38-462E-8070-3834F87EB007}" type="sibTrans" cxnId="{7193296B-242F-4821-B845-479F8D7A5506}">
      <dgm:prSet/>
      <dgm:spPr/>
      <dgm:t>
        <a:bodyPr/>
        <a:lstStyle/>
        <a:p>
          <a:endParaRPr lang="en-US"/>
        </a:p>
      </dgm:t>
    </dgm:pt>
    <dgm:pt modelId="{7937A29A-EDAF-4A91-BDF0-1B7D9FE62290}">
      <dgm:prSet/>
      <dgm:spPr/>
      <dgm:t>
        <a:bodyPr/>
        <a:lstStyle/>
        <a:p>
          <a:pPr>
            <a:spcAft>
              <a:spcPts val="0"/>
            </a:spcAft>
          </a:pPr>
          <a:endParaRPr lang="en-US" dirty="0">
            <a:solidFill>
              <a:srgbClr val="002147"/>
            </a:solidFill>
          </a:endParaRPr>
        </a:p>
      </dgm:t>
    </dgm:pt>
    <dgm:pt modelId="{F5FFF067-13F6-4457-BAEC-850D6C510E36}" type="parTrans" cxnId="{94FF4EB0-0458-4F93-81F2-46208E2CE191}">
      <dgm:prSet/>
      <dgm:spPr/>
      <dgm:t>
        <a:bodyPr/>
        <a:lstStyle/>
        <a:p>
          <a:endParaRPr lang="en-GB"/>
        </a:p>
      </dgm:t>
    </dgm:pt>
    <dgm:pt modelId="{EFD65A70-C941-446D-876B-AF91C478BB5D}" type="sibTrans" cxnId="{94FF4EB0-0458-4F93-81F2-46208E2CE191}">
      <dgm:prSet/>
      <dgm:spPr/>
      <dgm:t>
        <a:bodyPr/>
        <a:lstStyle/>
        <a:p>
          <a:endParaRPr lang="en-GB"/>
        </a:p>
      </dgm:t>
    </dgm:pt>
    <dgm:pt modelId="{04D7BA52-E2DB-41D6-A552-096B7FC63568}">
      <dgm:prSet/>
      <dgm:spPr/>
      <dgm:t>
        <a:bodyPr/>
        <a:lstStyle/>
        <a:p>
          <a:pPr>
            <a:spcAft>
              <a:spcPts val="0"/>
            </a:spcAft>
          </a:pPr>
          <a:endParaRPr lang="en-US" dirty="0">
            <a:solidFill>
              <a:srgbClr val="002147"/>
            </a:solidFill>
          </a:endParaRPr>
        </a:p>
        <a:p>
          <a:pPr>
            <a:spcAft>
              <a:spcPts val="0"/>
            </a:spcAft>
          </a:pPr>
          <a:r>
            <a:rPr lang="en-US" dirty="0">
              <a:solidFill>
                <a:srgbClr val="002147"/>
              </a:solidFill>
            </a:rPr>
            <a:t>Risk-based questions</a:t>
          </a:r>
        </a:p>
        <a:p>
          <a:pPr>
            <a:spcAft>
              <a:spcPts val="0"/>
            </a:spcAft>
          </a:pPr>
          <a:endParaRPr lang="en-US" dirty="0">
            <a:solidFill>
              <a:srgbClr val="002147"/>
            </a:solidFill>
          </a:endParaRPr>
        </a:p>
        <a:p>
          <a:pPr>
            <a:spcAft>
              <a:spcPts val="0"/>
            </a:spcAft>
          </a:pPr>
          <a:r>
            <a:rPr lang="en-US" dirty="0">
              <a:solidFill>
                <a:srgbClr val="002147"/>
              </a:solidFill>
            </a:rPr>
            <a:t>Understand where we need to do more</a:t>
          </a:r>
        </a:p>
      </dgm:t>
    </dgm:pt>
    <dgm:pt modelId="{6399AA04-1F1F-471E-A073-21818DD28719}" type="parTrans" cxnId="{F52DC72D-39A6-403B-A3D6-5E6D33BAF6E1}">
      <dgm:prSet/>
      <dgm:spPr/>
      <dgm:t>
        <a:bodyPr/>
        <a:lstStyle/>
        <a:p>
          <a:endParaRPr lang="en-GB"/>
        </a:p>
      </dgm:t>
    </dgm:pt>
    <dgm:pt modelId="{1BB03E7A-ABC6-4D4D-99F4-36FD438E2651}" type="sibTrans" cxnId="{F52DC72D-39A6-403B-A3D6-5E6D33BAF6E1}">
      <dgm:prSet/>
      <dgm:spPr/>
      <dgm:t>
        <a:bodyPr/>
        <a:lstStyle/>
        <a:p>
          <a:endParaRPr lang="en-GB"/>
        </a:p>
      </dgm:t>
    </dgm:pt>
    <dgm:pt modelId="{FE8B211D-DA7D-4FF2-8916-F52DE1622FAC}" type="pres">
      <dgm:prSet presAssocID="{4636B7BA-10BF-4EBB-98C8-8416ACE462F5}" presName="Name0" presStyleCnt="0">
        <dgm:presLayoutVars>
          <dgm:chMax val="7"/>
          <dgm:chPref val="7"/>
          <dgm:dir/>
          <dgm:animOne val="branch"/>
          <dgm:animLvl val="lvl"/>
        </dgm:presLayoutVars>
      </dgm:prSet>
      <dgm:spPr/>
    </dgm:pt>
    <dgm:pt modelId="{866A2578-FE36-4FC2-96C0-8F3261D0CE32}" type="pres">
      <dgm:prSet presAssocID="{46967BBD-EA5D-4297-B4C5-B24129063A7E}" presName="ParentComposite" presStyleCnt="0"/>
      <dgm:spPr/>
    </dgm:pt>
    <dgm:pt modelId="{7244B942-BA5E-4634-9083-E554E2DDDD96}" type="pres">
      <dgm:prSet presAssocID="{46967BBD-EA5D-4297-B4C5-B24129063A7E}" presName="Chord" presStyleLbl="bgShp" presStyleIdx="0" presStyleCnt="3"/>
      <dgm:spPr/>
    </dgm:pt>
    <dgm:pt modelId="{4F8276E8-4869-4A99-BC1F-2F3BE7E3B629}" type="pres">
      <dgm:prSet presAssocID="{46967BBD-EA5D-4297-B4C5-B24129063A7E}" presName="Pie" presStyleLbl="alignNode1" presStyleIdx="0" presStyleCnt="3"/>
      <dgm:spPr/>
    </dgm:pt>
    <dgm:pt modelId="{D419B42E-FB2A-4543-A58D-FC6778295AB3}" type="pres">
      <dgm:prSet presAssocID="{46967BBD-EA5D-4297-B4C5-B24129063A7E}" presName="Parent" presStyleLbl="revTx" presStyleIdx="0" presStyleCnt="6">
        <dgm:presLayoutVars>
          <dgm:chMax val="1"/>
          <dgm:chPref val="1"/>
          <dgm:bulletEnabled val="1"/>
        </dgm:presLayoutVars>
      </dgm:prSet>
      <dgm:spPr/>
    </dgm:pt>
    <dgm:pt modelId="{9FF433CB-4384-419F-B9ED-983CEC2FEF35}" type="pres">
      <dgm:prSet presAssocID="{CF440717-AC21-440E-8062-DB384DEB655C}" presName="negSibTrans" presStyleCnt="0"/>
      <dgm:spPr/>
    </dgm:pt>
    <dgm:pt modelId="{35390FDC-2FCF-4EAD-B7BD-203EB4091F73}" type="pres">
      <dgm:prSet presAssocID="{46967BBD-EA5D-4297-B4C5-B24129063A7E}" presName="composite" presStyleCnt="0"/>
      <dgm:spPr/>
    </dgm:pt>
    <dgm:pt modelId="{D35B8036-953C-49D8-92EC-53187786EFCC}" type="pres">
      <dgm:prSet presAssocID="{46967BBD-EA5D-4297-B4C5-B24129063A7E}" presName="Child" presStyleLbl="revTx" presStyleIdx="1" presStyleCnt="6" custScaleX="91746" custScaleY="72506" custLinFactNeighborX="-1185" custLinFactNeighborY="14061">
        <dgm:presLayoutVars>
          <dgm:chMax val="0"/>
          <dgm:chPref val="0"/>
          <dgm:bulletEnabled val="1"/>
        </dgm:presLayoutVars>
      </dgm:prSet>
      <dgm:spPr/>
    </dgm:pt>
    <dgm:pt modelId="{FB518703-E680-4F5B-8139-BE90C4F5142E}" type="pres">
      <dgm:prSet presAssocID="{B14030F3-2E0C-4FF2-9BA9-42F75EBB0361}" presName="sibTrans" presStyleCnt="0"/>
      <dgm:spPr/>
    </dgm:pt>
    <dgm:pt modelId="{CBDCAAD0-4A78-4CD5-86BE-B659233A43F6}" type="pres">
      <dgm:prSet presAssocID="{2C69CD7E-7259-44B5-9FB9-8CFD391A0220}" presName="ParentComposite" presStyleCnt="0"/>
      <dgm:spPr/>
    </dgm:pt>
    <dgm:pt modelId="{6E7FFE8A-BFDA-4B32-BDF5-6A12A20510BE}" type="pres">
      <dgm:prSet presAssocID="{2C69CD7E-7259-44B5-9FB9-8CFD391A0220}" presName="Chord" presStyleLbl="bgShp" presStyleIdx="1" presStyleCnt="3"/>
      <dgm:spPr/>
    </dgm:pt>
    <dgm:pt modelId="{CA586DF3-8B6B-4A2D-9344-14477B56143F}" type="pres">
      <dgm:prSet presAssocID="{2C69CD7E-7259-44B5-9FB9-8CFD391A0220}" presName="Pie" presStyleLbl="alignNode1" presStyleIdx="1" presStyleCnt="3"/>
      <dgm:spPr/>
    </dgm:pt>
    <dgm:pt modelId="{D105834B-BB04-4FB2-899C-593860C1EC98}" type="pres">
      <dgm:prSet presAssocID="{2C69CD7E-7259-44B5-9FB9-8CFD391A0220}" presName="Parent" presStyleLbl="revTx" presStyleIdx="2" presStyleCnt="6">
        <dgm:presLayoutVars>
          <dgm:chMax val="1"/>
          <dgm:chPref val="1"/>
          <dgm:bulletEnabled val="1"/>
        </dgm:presLayoutVars>
      </dgm:prSet>
      <dgm:spPr/>
    </dgm:pt>
    <dgm:pt modelId="{DE79AF04-B38D-475A-B287-1E98CDF58368}" type="pres">
      <dgm:prSet presAssocID="{C41696BC-D645-4C71-81E3-2F3EACA2F510}" presName="negSibTrans" presStyleCnt="0"/>
      <dgm:spPr/>
    </dgm:pt>
    <dgm:pt modelId="{724D1B7A-1503-48AA-8305-2841A2B217CF}" type="pres">
      <dgm:prSet presAssocID="{2C69CD7E-7259-44B5-9FB9-8CFD391A0220}" presName="composite" presStyleCnt="0"/>
      <dgm:spPr/>
    </dgm:pt>
    <dgm:pt modelId="{7D0E1DE1-3A58-4299-9AE8-D201F139798D}" type="pres">
      <dgm:prSet presAssocID="{2C69CD7E-7259-44B5-9FB9-8CFD391A0220}" presName="Child" presStyleLbl="revTx" presStyleIdx="3" presStyleCnt="6" custScaleY="74070" custLinFactNeighborX="-277" custLinFactNeighborY="14645">
        <dgm:presLayoutVars>
          <dgm:chMax val="0"/>
          <dgm:chPref val="0"/>
          <dgm:bulletEnabled val="1"/>
        </dgm:presLayoutVars>
      </dgm:prSet>
      <dgm:spPr/>
    </dgm:pt>
    <dgm:pt modelId="{FAD3438A-64EA-4E28-9D46-308B5E14BB5E}" type="pres">
      <dgm:prSet presAssocID="{B1783894-4561-46D8-8AB1-AFADB1700103}" presName="sibTrans" presStyleCnt="0"/>
      <dgm:spPr/>
    </dgm:pt>
    <dgm:pt modelId="{F6C8EA61-DD95-4048-A21D-3BC4EF53A0D4}" type="pres">
      <dgm:prSet presAssocID="{0AAA7E30-50F7-4887-85CE-C86B2E8AE1D9}" presName="ParentComposite" presStyleCnt="0"/>
      <dgm:spPr/>
    </dgm:pt>
    <dgm:pt modelId="{9CE9AA22-FB90-49F5-A900-FC2FE2016FDC}" type="pres">
      <dgm:prSet presAssocID="{0AAA7E30-50F7-4887-85CE-C86B2E8AE1D9}" presName="Chord" presStyleLbl="bgShp" presStyleIdx="2" presStyleCnt="3"/>
      <dgm:spPr/>
    </dgm:pt>
    <dgm:pt modelId="{5541B9CF-E02F-4022-8E61-3AB7720566BA}" type="pres">
      <dgm:prSet presAssocID="{0AAA7E30-50F7-4887-85CE-C86B2E8AE1D9}" presName="Pie" presStyleLbl="alignNode1" presStyleIdx="2" presStyleCnt="3"/>
      <dgm:spPr/>
    </dgm:pt>
    <dgm:pt modelId="{EAC661F5-D184-4D85-A591-983C8BC18420}" type="pres">
      <dgm:prSet presAssocID="{0AAA7E30-50F7-4887-85CE-C86B2E8AE1D9}" presName="Parent" presStyleLbl="revTx" presStyleIdx="4" presStyleCnt="6">
        <dgm:presLayoutVars>
          <dgm:chMax val="1"/>
          <dgm:chPref val="1"/>
          <dgm:bulletEnabled val="1"/>
        </dgm:presLayoutVars>
      </dgm:prSet>
      <dgm:spPr/>
    </dgm:pt>
    <dgm:pt modelId="{D1E6162E-FC32-4CD9-9B26-85CC8C931C9A}" type="pres">
      <dgm:prSet presAssocID="{82D616D5-4821-41E6-8BDF-D4E9AA78264C}" presName="negSibTrans" presStyleCnt="0"/>
      <dgm:spPr/>
    </dgm:pt>
    <dgm:pt modelId="{0981C540-BFEC-4F9D-B974-F59EF661A7F0}" type="pres">
      <dgm:prSet presAssocID="{0AAA7E30-50F7-4887-85CE-C86B2E8AE1D9}" presName="composite" presStyleCnt="0"/>
      <dgm:spPr/>
    </dgm:pt>
    <dgm:pt modelId="{7195D3CA-1539-454D-8CF3-BA3D8105C43F}" type="pres">
      <dgm:prSet presAssocID="{0AAA7E30-50F7-4887-85CE-C86B2E8AE1D9}" presName="Child" presStyleLbl="revTx" presStyleIdx="5" presStyleCnt="6" custScaleY="67295" custLinFactNeighborX="-342" custLinFactNeighborY="10677">
        <dgm:presLayoutVars>
          <dgm:chMax val="0"/>
          <dgm:chPref val="0"/>
          <dgm:bulletEnabled val="1"/>
        </dgm:presLayoutVars>
      </dgm:prSet>
      <dgm:spPr/>
    </dgm:pt>
  </dgm:ptLst>
  <dgm:cxnLst>
    <dgm:cxn modelId="{6313AC02-2429-45C3-8EB8-DCA68B969AF4}" srcId="{4636B7BA-10BF-4EBB-98C8-8416ACE462F5}" destId="{46967BBD-EA5D-4297-B4C5-B24129063A7E}" srcOrd="0" destOrd="0" parTransId="{5CAC530A-F14B-4105-860B-A203B650567A}" sibTransId="{B14030F3-2E0C-4FF2-9BA9-42F75EBB0361}"/>
    <dgm:cxn modelId="{ED7CDB06-F4B4-4D70-83E0-E6688EB5BE38}" srcId="{0AAA7E30-50F7-4887-85CE-C86B2E8AE1D9}" destId="{77B619B3-CA72-4E6C-A793-CD2C6A35EF7F}" srcOrd="0" destOrd="0" parTransId="{4BB39D0C-2BDF-4A20-B4EF-F54A78372FD8}" sibTransId="{82D616D5-4821-41E6-8BDF-D4E9AA78264C}"/>
    <dgm:cxn modelId="{3E93550B-0EF3-41D0-8FEA-7B9935A2E8D0}" type="presOf" srcId="{77B619B3-CA72-4E6C-A793-CD2C6A35EF7F}" destId="{7195D3CA-1539-454D-8CF3-BA3D8105C43F}" srcOrd="0" destOrd="0" presId="urn:microsoft.com/office/officeart/2009/3/layout/PieProcess"/>
    <dgm:cxn modelId="{F87B1A29-24C1-4290-B678-8844F9A8750F}" type="presOf" srcId="{04D7BA52-E2DB-41D6-A552-096B7FC63568}" destId="{7D0E1DE1-3A58-4299-9AE8-D201F139798D}" srcOrd="0" destOrd="3" presId="urn:microsoft.com/office/officeart/2009/3/layout/PieProcess"/>
    <dgm:cxn modelId="{F52DC72D-39A6-403B-A3D6-5E6D33BAF6E1}" srcId="{2C69CD7E-7259-44B5-9FB9-8CFD391A0220}" destId="{04D7BA52-E2DB-41D6-A552-096B7FC63568}" srcOrd="3" destOrd="0" parTransId="{6399AA04-1F1F-471E-A073-21818DD28719}" sibTransId="{1BB03E7A-ABC6-4D4D-99F4-36FD438E2651}"/>
    <dgm:cxn modelId="{6BA8F42E-CFE6-4436-B953-DC142833C7AB}" type="presOf" srcId="{2C69CD7E-7259-44B5-9FB9-8CFD391A0220}" destId="{D105834B-BB04-4FB2-899C-593860C1EC98}" srcOrd="0" destOrd="0" presId="urn:microsoft.com/office/officeart/2009/3/layout/PieProcess"/>
    <dgm:cxn modelId="{5B0FD83E-1C12-4DDC-8C54-EFE42F61213E}" type="presOf" srcId="{46967BBD-EA5D-4297-B4C5-B24129063A7E}" destId="{D419B42E-FB2A-4543-A58D-FC6778295AB3}" srcOrd="0" destOrd="0" presId="urn:microsoft.com/office/officeart/2009/3/layout/PieProcess"/>
    <dgm:cxn modelId="{7193296B-242F-4821-B845-479F8D7A5506}" srcId="{2C69CD7E-7259-44B5-9FB9-8CFD391A0220}" destId="{D20BCEB3-B2FE-4F60-81E4-841FDAD13E75}" srcOrd="2" destOrd="0" parTransId="{1BC2932D-3BBD-4E28-A438-06A21A1FBB07}" sibTransId="{CD45BAF4-BA38-462E-8070-3834F87EB007}"/>
    <dgm:cxn modelId="{CA379471-03C1-43DC-9E09-04E66F923A2C}" type="presOf" srcId="{D20BCEB3-B2FE-4F60-81E4-841FDAD13E75}" destId="{7D0E1DE1-3A58-4299-9AE8-D201F139798D}" srcOrd="0" destOrd="2" presId="urn:microsoft.com/office/officeart/2009/3/layout/PieProcess"/>
    <dgm:cxn modelId="{A0393379-C591-489B-8622-6278B7F76BFF}" srcId="{2C69CD7E-7259-44B5-9FB9-8CFD391A0220}" destId="{C2BEBA04-815D-418F-BBBC-7575B9EEEE40}" srcOrd="0" destOrd="0" parTransId="{5932CA03-410A-4048-9146-313A2891DD3A}" sibTransId="{C41696BC-D645-4C71-81E3-2F3EACA2F510}"/>
    <dgm:cxn modelId="{434EE685-2DD7-43A1-B7C9-996112053E22}" type="presOf" srcId="{C2BEBA04-815D-418F-BBBC-7575B9EEEE40}" destId="{7D0E1DE1-3A58-4299-9AE8-D201F139798D}" srcOrd="0" destOrd="0" presId="urn:microsoft.com/office/officeart/2009/3/layout/PieProcess"/>
    <dgm:cxn modelId="{544084A0-6157-4C58-BE67-43963EB9634C}" type="presOf" srcId="{0AAA7E30-50F7-4887-85CE-C86B2E8AE1D9}" destId="{EAC661F5-D184-4D85-A591-983C8BC18420}" srcOrd="0" destOrd="0" presId="urn:microsoft.com/office/officeart/2009/3/layout/PieProcess"/>
    <dgm:cxn modelId="{0182CDA0-F07B-4EF4-AD4B-53151E1F256A}" type="presOf" srcId="{4636B7BA-10BF-4EBB-98C8-8416ACE462F5}" destId="{FE8B211D-DA7D-4FF2-8916-F52DE1622FAC}" srcOrd="0" destOrd="0" presId="urn:microsoft.com/office/officeart/2009/3/layout/PieProcess"/>
    <dgm:cxn modelId="{94FF4EB0-0458-4F93-81F2-46208E2CE191}" srcId="{2C69CD7E-7259-44B5-9FB9-8CFD391A0220}" destId="{7937A29A-EDAF-4A91-BDF0-1B7D9FE62290}" srcOrd="1" destOrd="0" parTransId="{F5FFF067-13F6-4457-BAEC-850D6C510E36}" sibTransId="{EFD65A70-C941-446D-876B-AF91C478BB5D}"/>
    <dgm:cxn modelId="{F135FFCC-3D00-4521-975D-C7E09D3D30C5}" srcId="{4636B7BA-10BF-4EBB-98C8-8416ACE462F5}" destId="{0AAA7E30-50F7-4887-85CE-C86B2E8AE1D9}" srcOrd="2" destOrd="0" parTransId="{977F30B1-A214-469A-8170-BB80DDE768B0}" sibTransId="{6AD830C5-3B1F-41ED-A18B-0EC4CC369E77}"/>
    <dgm:cxn modelId="{A57883CD-3ECE-4FCC-AAB5-AA36AE1301DD}" srcId="{46967BBD-EA5D-4297-B4C5-B24129063A7E}" destId="{F68D1FDD-921A-4CC0-AD13-F90CBF642565}" srcOrd="0" destOrd="0" parTransId="{A543A7E9-76AA-4453-BF00-2AFE264404DB}" sibTransId="{CF440717-AC21-440E-8062-DB384DEB655C}"/>
    <dgm:cxn modelId="{87C10BD3-2C92-4D9D-8AC4-34B78D5173B5}" type="presOf" srcId="{7937A29A-EDAF-4A91-BDF0-1B7D9FE62290}" destId="{7D0E1DE1-3A58-4299-9AE8-D201F139798D}" srcOrd="0" destOrd="1" presId="urn:microsoft.com/office/officeart/2009/3/layout/PieProcess"/>
    <dgm:cxn modelId="{5A2F4AD9-4B36-4BA0-A478-13A8A5AAA587}" srcId="{4636B7BA-10BF-4EBB-98C8-8416ACE462F5}" destId="{2C69CD7E-7259-44B5-9FB9-8CFD391A0220}" srcOrd="1" destOrd="0" parTransId="{F987EDFE-022F-41B5-9CB7-2914728B6727}" sibTransId="{B1783894-4561-46D8-8AB1-AFADB1700103}"/>
    <dgm:cxn modelId="{493C1EEC-19D0-45FE-9CC4-CD9150DD159E}" type="presOf" srcId="{F68D1FDD-921A-4CC0-AD13-F90CBF642565}" destId="{D35B8036-953C-49D8-92EC-53187786EFCC}" srcOrd="0" destOrd="0" presId="urn:microsoft.com/office/officeart/2009/3/layout/PieProcess"/>
    <dgm:cxn modelId="{6CA2AB3F-8588-4FCB-9C04-DF99513F8CA5}" type="presParOf" srcId="{FE8B211D-DA7D-4FF2-8916-F52DE1622FAC}" destId="{866A2578-FE36-4FC2-96C0-8F3261D0CE32}" srcOrd="0" destOrd="0" presId="urn:microsoft.com/office/officeart/2009/3/layout/PieProcess"/>
    <dgm:cxn modelId="{9F921F4F-F083-4C63-A139-8B62B202E01D}" type="presParOf" srcId="{866A2578-FE36-4FC2-96C0-8F3261D0CE32}" destId="{7244B942-BA5E-4634-9083-E554E2DDDD96}" srcOrd="0" destOrd="0" presId="urn:microsoft.com/office/officeart/2009/3/layout/PieProcess"/>
    <dgm:cxn modelId="{C3E74B62-BD28-4078-90CE-2DF994751AD0}" type="presParOf" srcId="{866A2578-FE36-4FC2-96C0-8F3261D0CE32}" destId="{4F8276E8-4869-4A99-BC1F-2F3BE7E3B629}" srcOrd="1" destOrd="0" presId="urn:microsoft.com/office/officeart/2009/3/layout/PieProcess"/>
    <dgm:cxn modelId="{6C42CAE2-38EE-438A-B3BE-4C70B51B8898}" type="presParOf" srcId="{866A2578-FE36-4FC2-96C0-8F3261D0CE32}" destId="{D419B42E-FB2A-4543-A58D-FC6778295AB3}" srcOrd="2" destOrd="0" presId="urn:microsoft.com/office/officeart/2009/3/layout/PieProcess"/>
    <dgm:cxn modelId="{B843DADC-07D2-4B57-BD3F-FDFB5AC054FA}" type="presParOf" srcId="{FE8B211D-DA7D-4FF2-8916-F52DE1622FAC}" destId="{9FF433CB-4384-419F-B9ED-983CEC2FEF35}" srcOrd="1" destOrd="0" presId="urn:microsoft.com/office/officeart/2009/3/layout/PieProcess"/>
    <dgm:cxn modelId="{52D632FE-599B-4D71-986B-ED8734547FFC}" type="presParOf" srcId="{FE8B211D-DA7D-4FF2-8916-F52DE1622FAC}" destId="{35390FDC-2FCF-4EAD-B7BD-203EB4091F73}" srcOrd="2" destOrd="0" presId="urn:microsoft.com/office/officeart/2009/3/layout/PieProcess"/>
    <dgm:cxn modelId="{FD180382-A841-4303-8BB6-4DA760D389E1}" type="presParOf" srcId="{35390FDC-2FCF-4EAD-B7BD-203EB4091F73}" destId="{D35B8036-953C-49D8-92EC-53187786EFCC}" srcOrd="0" destOrd="0" presId="urn:microsoft.com/office/officeart/2009/3/layout/PieProcess"/>
    <dgm:cxn modelId="{57F07D89-3134-4C12-B988-A8FDE645F92D}" type="presParOf" srcId="{FE8B211D-DA7D-4FF2-8916-F52DE1622FAC}" destId="{FB518703-E680-4F5B-8139-BE90C4F5142E}" srcOrd="3" destOrd="0" presId="urn:microsoft.com/office/officeart/2009/3/layout/PieProcess"/>
    <dgm:cxn modelId="{814CA7CE-9F72-4B13-AAFF-FA19F9BB8111}" type="presParOf" srcId="{FE8B211D-DA7D-4FF2-8916-F52DE1622FAC}" destId="{CBDCAAD0-4A78-4CD5-86BE-B659233A43F6}" srcOrd="4" destOrd="0" presId="urn:microsoft.com/office/officeart/2009/3/layout/PieProcess"/>
    <dgm:cxn modelId="{09321A0A-7610-4224-A212-350A56BF2F98}" type="presParOf" srcId="{CBDCAAD0-4A78-4CD5-86BE-B659233A43F6}" destId="{6E7FFE8A-BFDA-4B32-BDF5-6A12A20510BE}" srcOrd="0" destOrd="0" presId="urn:microsoft.com/office/officeart/2009/3/layout/PieProcess"/>
    <dgm:cxn modelId="{652BC85E-F87C-4A04-BE91-BDE4B147641C}" type="presParOf" srcId="{CBDCAAD0-4A78-4CD5-86BE-B659233A43F6}" destId="{CA586DF3-8B6B-4A2D-9344-14477B56143F}" srcOrd="1" destOrd="0" presId="urn:microsoft.com/office/officeart/2009/3/layout/PieProcess"/>
    <dgm:cxn modelId="{402E6748-9E67-4AE8-95BB-62342B45DF8A}" type="presParOf" srcId="{CBDCAAD0-4A78-4CD5-86BE-B659233A43F6}" destId="{D105834B-BB04-4FB2-899C-593860C1EC98}" srcOrd="2" destOrd="0" presId="urn:microsoft.com/office/officeart/2009/3/layout/PieProcess"/>
    <dgm:cxn modelId="{3DB2E303-420A-488B-BAB6-4D156C7A9CEE}" type="presParOf" srcId="{FE8B211D-DA7D-4FF2-8916-F52DE1622FAC}" destId="{DE79AF04-B38D-475A-B287-1E98CDF58368}" srcOrd="5" destOrd="0" presId="urn:microsoft.com/office/officeart/2009/3/layout/PieProcess"/>
    <dgm:cxn modelId="{437E132D-DD84-4A1A-86C4-2099869237D9}" type="presParOf" srcId="{FE8B211D-DA7D-4FF2-8916-F52DE1622FAC}" destId="{724D1B7A-1503-48AA-8305-2841A2B217CF}" srcOrd="6" destOrd="0" presId="urn:microsoft.com/office/officeart/2009/3/layout/PieProcess"/>
    <dgm:cxn modelId="{E65E96D3-EEBF-444E-AE73-D3C3AABDFE71}" type="presParOf" srcId="{724D1B7A-1503-48AA-8305-2841A2B217CF}" destId="{7D0E1DE1-3A58-4299-9AE8-D201F139798D}" srcOrd="0" destOrd="0" presId="urn:microsoft.com/office/officeart/2009/3/layout/PieProcess"/>
    <dgm:cxn modelId="{C906ACE0-DB3E-41C7-B98B-D6F7D09F9E5F}" type="presParOf" srcId="{FE8B211D-DA7D-4FF2-8916-F52DE1622FAC}" destId="{FAD3438A-64EA-4E28-9D46-308B5E14BB5E}" srcOrd="7" destOrd="0" presId="urn:microsoft.com/office/officeart/2009/3/layout/PieProcess"/>
    <dgm:cxn modelId="{5D20BFCB-285E-4433-947F-ED6C0FC03E47}" type="presParOf" srcId="{FE8B211D-DA7D-4FF2-8916-F52DE1622FAC}" destId="{F6C8EA61-DD95-4048-A21D-3BC4EF53A0D4}" srcOrd="8" destOrd="0" presId="urn:microsoft.com/office/officeart/2009/3/layout/PieProcess"/>
    <dgm:cxn modelId="{71017A1A-9C25-4A19-B967-A3887EEB891C}" type="presParOf" srcId="{F6C8EA61-DD95-4048-A21D-3BC4EF53A0D4}" destId="{9CE9AA22-FB90-49F5-A900-FC2FE2016FDC}" srcOrd="0" destOrd="0" presId="urn:microsoft.com/office/officeart/2009/3/layout/PieProcess"/>
    <dgm:cxn modelId="{093B6D6D-613C-4F22-845B-76A65718C556}" type="presParOf" srcId="{F6C8EA61-DD95-4048-A21D-3BC4EF53A0D4}" destId="{5541B9CF-E02F-4022-8E61-3AB7720566BA}" srcOrd="1" destOrd="0" presId="urn:microsoft.com/office/officeart/2009/3/layout/PieProcess"/>
    <dgm:cxn modelId="{45EDA450-6C92-4E9D-9188-3A8C06005E65}" type="presParOf" srcId="{F6C8EA61-DD95-4048-A21D-3BC4EF53A0D4}" destId="{EAC661F5-D184-4D85-A591-983C8BC18420}" srcOrd="2" destOrd="0" presId="urn:microsoft.com/office/officeart/2009/3/layout/PieProcess"/>
    <dgm:cxn modelId="{3100CF1F-47AA-4E8D-BA66-0E2FB1B8E697}" type="presParOf" srcId="{FE8B211D-DA7D-4FF2-8916-F52DE1622FAC}" destId="{D1E6162E-FC32-4CD9-9B26-85CC8C931C9A}" srcOrd="9" destOrd="0" presId="urn:microsoft.com/office/officeart/2009/3/layout/PieProcess"/>
    <dgm:cxn modelId="{9D04A0A0-A47A-4F32-B100-8365D137979A}" type="presParOf" srcId="{FE8B211D-DA7D-4FF2-8916-F52DE1622FAC}" destId="{0981C540-BFEC-4F9D-B974-F59EF661A7F0}" srcOrd="10" destOrd="0" presId="urn:microsoft.com/office/officeart/2009/3/layout/PieProcess"/>
    <dgm:cxn modelId="{9B3A52CC-8808-44F7-ABCD-B336F951743C}" type="presParOf" srcId="{0981C540-BFEC-4F9D-B974-F59EF661A7F0}" destId="{7195D3CA-1539-454D-8CF3-BA3D8105C43F}" srcOrd="0" destOrd="0" presId="urn:microsoft.com/office/officeart/2009/3/layout/Pie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44B942-BA5E-4634-9083-E554E2DDDD96}">
      <dsp:nvSpPr>
        <dsp:cNvPr id="0" name=""/>
        <dsp:cNvSpPr/>
      </dsp:nvSpPr>
      <dsp:spPr>
        <a:xfrm>
          <a:off x="1622" y="471520"/>
          <a:ext cx="913851" cy="913851"/>
        </a:xfrm>
        <a:prstGeom prst="chord">
          <a:avLst>
            <a:gd name="adj1" fmla="val 4800000"/>
            <a:gd name="adj2" fmla="val 1680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F8276E8-4869-4A99-BC1F-2F3BE7E3B629}">
      <dsp:nvSpPr>
        <dsp:cNvPr id="0" name=""/>
        <dsp:cNvSpPr/>
      </dsp:nvSpPr>
      <dsp:spPr>
        <a:xfrm>
          <a:off x="93007" y="562905"/>
          <a:ext cx="731081" cy="731081"/>
        </a:xfrm>
        <a:prstGeom prst="pie">
          <a:avLst>
            <a:gd name="adj1" fmla="val 12600000"/>
            <a:gd name="adj2" fmla="val 16200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419B42E-FB2A-4543-A58D-FC6778295AB3}">
      <dsp:nvSpPr>
        <dsp:cNvPr id="0" name=""/>
        <dsp:cNvSpPr/>
      </dsp:nvSpPr>
      <dsp:spPr>
        <a:xfrm rot="16200000">
          <a:off x="-1049306" y="2527685"/>
          <a:ext cx="2650168" cy="548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marL="0" lvl="0" indent="0" algn="r" defTabSz="889000">
            <a:lnSpc>
              <a:spcPct val="90000"/>
            </a:lnSpc>
            <a:spcBef>
              <a:spcPct val="0"/>
            </a:spcBef>
            <a:spcAft>
              <a:spcPct val="35000"/>
            </a:spcAft>
            <a:buNone/>
          </a:pPr>
          <a:r>
            <a:rPr lang="en-US" sz="2000" kern="1200" dirty="0">
              <a:solidFill>
                <a:srgbClr val="CC0099"/>
              </a:solidFill>
            </a:rPr>
            <a:t>Departments: Assurance</a:t>
          </a:r>
        </a:p>
      </dsp:txBody>
      <dsp:txXfrm>
        <a:off x="-1049306" y="2527685"/>
        <a:ext cx="2650168" cy="548310"/>
      </dsp:txXfrm>
    </dsp:sp>
    <dsp:sp modelId="{D35B8036-953C-49D8-92EC-53187786EFCC}">
      <dsp:nvSpPr>
        <dsp:cNvPr id="0" name=""/>
        <dsp:cNvSpPr/>
      </dsp:nvSpPr>
      <dsp:spPr>
        <a:xfrm>
          <a:off x="619660" y="1488015"/>
          <a:ext cx="1676844" cy="26503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marR="0" lvl="0" indent="0" algn="l" defTabSz="914400" eaLnBrk="1" fontAlgn="auto" latinLnBrk="0" hangingPunct="1">
            <a:lnSpc>
              <a:spcPct val="90000"/>
            </a:lnSpc>
            <a:spcBef>
              <a:spcPct val="0"/>
            </a:spcBef>
            <a:spcAft>
              <a:spcPts val="0"/>
            </a:spcAft>
            <a:buClrTx/>
            <a:buSzTx/>
            <a:buFontTx/>
            <a:buNone/>
            <a:tabLst/>
            <a:defRPr/>
          </a:pPr>
          <a:r>
            <a:rPr lang="en-US" sz="1600" kern="1200" dirty="0">
              <a:solidFill>
                <a:srgbClr val="002147"/>
              </a:solidFill>
            </a:rPr>
            <a:t>Reflect on how you manage risk</a:t>
          </a:r>
        </a:p>
        <a:p>
          <a:pPr marL="0" marR="0" lvl="0" indent="0" algn="l" defTabSz="914400" eaLnBrk="1" fontAlgn="auto" latinLnBrk="0" hangingPunct="1">
            <a:lnSpc>
              <a:spcPct val="90000"/>
            </a:lnSpc>
            <a:spcBef>
              <a:spcPct val="0"/>
            </a:spcBef>
            <a:spcAft>
              <a:spcPts val="0"/>
            </a:spcAft>
            <a:buClrTx/>
            <a:buSzTx/>
            <a:buFontTx/>
            <a:buNone/>
            <a:tabLst/>
            <a:defRPr/>
          </a:pPr>
          <a:endParaRPr lang="en-US" sz="1600" kern="1200" dirty="0">
            <a:solidFill>
              <a:srgbClr val="002147"/>
            </a:solidFill>
          </a:endParaRPr>
        </a:p>
        <a:p>
          <a:pPr lvl="0" algn="l" defTabSz="800100">
            <a:lnSpc>
              <a:spcPct val="90000"/>
            </a:lnSpc>
            <a:spcBef>
              <a:spcPct val="0"/>
            </a:spcBef>
            <a:spcAft>
              <a:spcPts val="0"/>
            </a:spcAft>
            <a:buNone/>
          </a:pPr>
          <a:r>
            <a:rPr lang="en-US" sz="1600" kern="1200" dirty="0">
              <a:solidFill>
                <a:srgbClr val="002147"/>
              </a:solidFill>
            </a:rPr>
            <a:t>Assess internal control environment</a:t>
          </a:r>
        </a:p>
        <a:p>
          <a:pPr lvl="0" algn="l" defTabSz="800100">
            <a:lnSpc>
              <a:spcPct val="90000"/>
            </a:lnSpc>
            <a:spcBef>
              <a:spcPct val="0"/>
            </a:spcBef>
            <a:spcAft>
              <a:spcPts val="0"/>
            </a:spcAft>
            <a:buNone/>
          </a:pPr>
          <a:endParaRPr lang="en-US" sz="1600" kern="1200" dirty="0">
            <a:solidFill>
              <a:srgbClr val="002147"/>
            </a:solidFill>
          </a:endParaRPr>
        </a:p>
        <a:p>
          <a:pPr lvl="0" algn="l" defTabSz="800100">
            <a:lnSpc>
              <a:spcPct val="90000"/>
            </a:lnSpc>
            <a:spcBef>
              <a:spcPct val="0"/>
            </a:spcBef>
            <a:spcAft>
              <a:spcPts val="0"/>
            </a:spcAft>
            <a:buNone/>
          </a:pPr>
          <a:r>
            <a:rPr lang="en-US" sz="1600" kern="1200" dirty="0">
              <a:solidFill>
                <a:srgbClr val="002147"/>
              </a:solidFill>
            </a:rPr>
            <a:t>Identify areas for action</a:t>
          </a:r>
        </a:p>
        <a:p>
          <a:pPr lvl="0" algn="l" defTabSz="800100">
            <a:lnSpc>
              <a:spcPct val="90000"/>
            </a:lnSpc>
            <a:spcBef>
              <a:spcPct val="0"/>
            </a:spcBef>
            <a:spcAft>
              <a:spcPct val="35000"/>
            </a:spcAft>
            <a:buNone/>
          </a:pPr>
          <a:endParaRPr lang="en-US" sz="1600" kern="1200" dirty="0">
            <a:solidFill>
              <a:schemeClr val="accent5">
                <a:lumMod val="75000"/>
              </a:schemeClr>
            </a:solidFill>
          </a:endParaRPr>
        </a:p>
      </dsp:txBody>
      <dsp:txXfrm>
        <a:off x="619660" y="1488015"/>
        <a:ext cx="1676844" cy="2650388"/>
      </dsp:txXfrm>
    </dsp:sp>
    <dsp:sp modelId="{6E7FFE8A-BFDA-4B32-BDF5-6A12A20510BE}">
      <dsp:nvSpPr>
        <dsp:cNvPr id="0" name=""/>
        <dsp:cNvSpPr/>
      </dsp:nvSpPr>
      <dsp:spPr>
        <a:xfrm>
          <a:off x="2581012" y="471520"/>
          <a:ext cx="913851" cy="913851"/>
        </a:xfrm>
        <a:prstGeom prst="chord">
          <a:avLst>
            <a:gd name="adj1" fmla="val 4800000"/>
            <a:gd name="adj2" fmla="val 1680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A586DF3-8B6B-4A2D-9344-14477B56143F}">
      <dsp:nvSpPr>
        <dsp:cNvPr id="0" name=""/>
        <dsp:cNvSpPr/>
      </dsp:nvSpPr>
      <dsp:spPr>
        <a:xfrm>
          <a:off x="2672398" y="562905"/>
          <a:ext cx="731081" cy="731081"/>
        </a:xfrm>
        <a:prstGeom prst="pie">
          <a:avLst>
            <a:gd name="adj1" fmla="val 9000000"/>
            <a:gd name="adj2" fmla="val 16200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105834B-BB04-4FB2-899C-593860C1EC98}">
      <dsp:nvSpPr>
        <dsp:cNvPr id="0" name=""/>
        <dsp:cNvSpPr/>
      </dsp:nvSpPr>
      <dsp:spPr>
        <a:xfrm rot="16200000">
          <a:off x="1530083" y="2527685"/>
          <a:ext cx="2650168" cy="548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marL="0" lvl="0" indent="0" algn="r" defTabSz="889000">
            <a:lnSpc>
              <a:spcPct val="90000"/>
            </a:lnSpc>
            <a:spcBef>
              <a:spcPct val="0"/>
            </a:spcBef>
            <a:spcAft>
              <a:spcPct val="35000"/>
            </a:spcAft>
            <a:buNone/>
          </a:pPr>
          <a:r>
            <a:rPr lang="en-US" sz="2000" kern="1200" dirty="0">
              <a:solidFill>
                <a:srgbClr val="CC0099"/>
              </a:solidFill>
            </a:rPr>
            <a:t>Finance: Communication</a:t>
          </a:r>
        </a:p>
      </dsp:txBody>
      <dsp:txXfrm>
        <a:off x="1530083" y="2527685"/>
        <a:ext cx="2650168" cy="548310"/>
      </dsp:txXfrm>
    </dsp:sp>
    <dsp:sp modelId="{7D0E1DE1-3A58-4299-9AE8-D201F139798D}">
      <dsp:nvSpPr>
        <dsp:cNvPr id="0" name=""/>
        <dsp:cNvSpPr/>
      </dsp:nvSpPr>
      <dsp:spPr>
        <a:xfrm>
          <a:off x="3215646" y="1480777"/>
          <a:ext cx="1827702" cy="27075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11200">
            <a:lnSpc>
              <a:spcPct val="90000"/>
            </a:lnSpc>
            <a:spcBef>
              <a:spcPct val="0"/>
            </a:spcBef>
            <a:spcAft>
              <a:spcPts val="0"/>
            </a:spcAft>
            <a:buNone/>
          </a:pPr>
          <a:r>
            <a:rPr lang="en-US" sz="1600" kern="1200" dirty="0">
              <a:solidFill>
                <a:srgbClr val="002147"/>
              </a:solidFill>
            </a:rPr>
            <a:t>Highlight key processes and controls with links to information</a:t>
          </a:r>
        </a:p>
        <a:p>
          <a:pPr marL="0" lvl="0" indent="0" algn="l" defTabSz="711200">
            <a:lnSpc>
              <a:spcPct val="90000"/>
            </a:lnSpc>
            <a:spcBef>
              <a:spcPct val="0"/>
            </a:spcBef>
            <a:spcAft>
              <a:spcPts val="0"/>
            </a:spcAft>
            <a:buNone/>
          </a:pPr>
          <a:endParaRPr lang="en-US" sz="1600" kern="1200" dirty="0">
            <a:solidFill>
              <a:srgbClr val="002147"/>
            </a:solidFill>
          </a:endParaRPr>
        </a:p>
        <a:p>
          <a:pPr marL="0" lvl="0" indent="0" algn="l" defTabSz="711200">
            <a:lnSpc>
              <a:spcPct val="90000"/>
            </a:lnSpc>
            <a:spcBef>
              <a:spcPct val="0"/>
            </a:spcBef>
            <a:spcAft>
              <a:spcPts val="0"/>
            </a:spcAft>
            <a:buNone/>
          </a:pPr>
          <a:r>
            <a:rPr lang="en-US" sz="1600" kern="1200" dirty="0">
              <a:solidFill>
                <a:srgbClr val="002147"/>
              </a:solidFill>
            </a:rPr>
            <a:t>Share good practice</a:t>
          </a:r>
        </a:p>
        <a:p>
          <a:pPr marL="0" lvl="0" indent="0" algn="l" defTabSz="711200">
            <a:lnSpc>
              <a:spcPct val="90000"/>
            </a:lnSpc>
            <a:spcBef>
              <a:spcPct val="0"/>
            </a:spcBef>
            <a:spcAft>
              <a:spcPts val="0"/>
            </a:spcAft>
            <a:buNone/>
          </a:pPr>
          <a:endParaRPr lang="en-US" sz="1600" kern="1200" dirty="0">
            <a:solidFill>
              <a:srgbClr val="002147"/>
            </a:solidFill>
          </a:endParaRPr>
        </a:p>
        <a:p>
          <a:pPr marL="0" lvl="0" indent="0" algn="l" defTabSz="711200">
            <a:lnSpc>
              <a:spcPct val="90000"/>
            </a:lnSpc>
            <a:spcBef>
              <a:spcPct val="0"/>
            </a:spcBef>
            <a:spcAft>
              <a:spcPts val="0"/>
            </a:spcAft>
            <a:buNone/>
          </a:pPr>
          <a:r>
            <a:rPr lang="en-US" sz="1600" kern="1200" dirty="0">
              <a:solidFill>
                <a:srgbClr val="002147"/>
              </a:solidFill>
            </a:rPr>
            <a:t>Risk-based questions</a:t>
          </a:r>
        </a:p>
        <a:p>
          <a:pPr marL="0" lvl="0" indent="0" algn="l" defTabSz="711200">
            <a:lnSpc>
              <a:spcPct val="90000"/>
            </a:lnSpc>
            <a:spcBef>
              <a:spcPct val="0"/>
            </a:spcBef>
            <a:spcAft>
              <a:spcPts val="0"/>
            </a:spcAft>
            <a:buNone/>
          </a:pPr>
          <a:endParaRPr lang="en-US" sz="1600" kern="1200" dirty="0">
            <a:solidFill>
              <a:srgbClr val="002147"/>
            </a:solidFill>
          </a:endParaRPr>
        </a:p>
        <a:p>
          <a:pPr marL="0" lvl="0" indent="0" algn="l" defTabSz="711200">
            <a:lnSpc>
              <a:spcPct val="90000"/>
            </a:lnSpc>
            <a:spcBef>
              <a:spcPct val="0"/>
            </a:spcBef>
            <a:spcAft>
              <a:spcPts val="0"/>
            </a:spcAft>
            <a:buNone/>
          </a:pPr>
          <a:r>
            <a:rPr lang="en-US" sz="1600" kern="1200" dirty="0">
              <a:solidFill>
                <a:srgbClr val="002147"/>
              </a:solidFill>
            </a:rPr>
            <a:t>Understand where we need to do more</a:t>
          </a:r>
        </a:p>
      </dsp:txBody>
      <dsp:txXfrm>
        <a:off x="3215646" y="1480777"/>
        <a:ext cx="1827702" cy="2707558"/>
      </dsp:txXfrm>
    </dsp:sp>
    <dsp:sp modelId="{9CE9AA22-FB90-49F5-A900-FC2FE2016FDC}">
      <dsp:nvSpPr>
        <dsp:cNvPr id="0" name=""/>
        <dsp:cNvSpPr/>
      </dsp:nvSpPr>
      <dsp:spPr>
        <a:xfrm>
          <a:off x="5311261" y="471520"/>
          <a:ext cx="913851" cy="913851"/>
        </a:xfrm>
        <a:prstGeom prst="chord">
          <a:avLst>
            <a:gd name="adj1" fmla="val 4800000"/>
            <a:gd name="adj2" fmla="val 1680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541B9CF-E02F-4022-8E61-3AB7720566BA}">
      <dsp:nvSpPr>
        <dsp:cNvPr id="0" name=""/>
        <dsp:cNvSpPr/>
      </dsp:nvSpPr>
      <dsp:spPr>
        <a:xfrm>
          <a:off x="5402647" y="562905"/>
          <a:ext cx="731081" cy="731081"/>
        </a:xfrm>
        <a:prstGeom prst="pie">
          <a:avLst>
            <a:gd name="adj1" fmla="val 5400000"/>
            <a:gd name="adj2" fmla="val 16200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AC661F5-D184-4D85-A591-983C8BC18420}">
      <dsp:nvSpPr>
        <dsp:cNvPr id="0" name=""/>
        <dsp:cNvSpPr/>
      </dsp:nvSpPr>
      <dsp:spPr>
        <a:xfrm rot="16200000">
          <a:off x="4260332" y="2527685"/>
          <a:ext cx="2650168" cy="548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marL="0" lvl="0" indent="0" algn="r" defTabSz="889000">
            <a:lnSpc>
              <a:spcPct val="90000"/>
            </a:lnSpc>
            <a:spcBef>
              <a:spcPct val="0"/>
            </a:spcBef>
            <a:spcAft>
              <a:spcPct val="35000"/>
            </a:spcAft>
            <a:buNone/>
          </a:pPr>
          <a:r>
            <a:rPr lang="en-US" sz="2000" kern="1200" dirty="0">
              <a:solidFill>
                <a:srgbClr val="CC0099"/>
              </a:solidFill>
            </a:rPr>
            <a:t>University: Assurance</a:t>
          </a:r>
        </a:p>
      </dsp:txBody>
      <dsp:txXfrm>
        <a:off x="4260332" y="2527685"/>
        <a:ext cx="2650168" cy="548310"/>
      </dsp:txXfrm>
    </dsp:sp>
    <dsp:sp modelId="{7195D3CA-1539-454D-8CF3-BA3D8105C43F}">
      <dsp:nvSpPr>
        <dsp:cNvPr id="0" name=""/>
        <dsp:cNvSpPr/>
      </dsp:nvSpPr>
      <dsp:spPr>
        <a:xfrm>
          <a:off x="5944707" y="1459558"/>
          <a:ext cx="1827702" cy="24599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11200">
            <a:lnSpc>
              <a:spcPct val="90000"/>
            </a:lnSpc>
            <a:spcBef>
              <a:spcPct val="0"/>
            </a:spcBef>
            <a:spcAft>
              <a:spcPts val="0"/>
            </a:spcAft>
            <a:buNone/>
          </a:pPr>
          <a:r>
            <a:rPr lang="en-US" sz="1600" kern="1200" dirty="0">
              <a:solidFill>
                <a:srgbClr val="002147"/>
              </a:solidFill>
            </a:rPr>
            <a:t>Annual communication and review</a:t>
          </a:r>
        </a:p>
        <a:p>
          <a:pPr marL="0" lvl="0" indent="0" algn="l" defTabSz="711200">
            <a:lnSpc>
              <a:spcPct val="90000"/>
            </a:lnSpc>
            <a:spcBef>
              <a:spcPct val="0"/>
            </a:spcBef>
            <a:spcAft>
              <a:spcPts val="0"/>
            </a:spcAft>
            <a:buNone/>
          </a:pPr>
          <a:endParaRPr lang="en-US" sz="1600" kern="1200" dirty="0">
            <a:solidFill>
              <a:srgbClr val="002147"/>
            </a:solidFill>
          </a:endParaRPr>
        </a:p>
        <a:p>
          <a:pPr marL="0" lvl="0" indent="0" algn="l" defTabSz="711200">
            <a:lnSpc>
              <a:spcPct val="90000"/>
            </a:lnSpc>
            <a:spcBef>
              <a:spcPct val="0"/>
            </a:spcBef>
            <a:spcAft>
              <a:spcPts val="0"/>
            </a:spcAft>
            <a:buNone/>
          </a:pPr>
          <a:r>
            <a:rPr lang="en-US" sz="1600" kern="1200" dirty="0">
              <a:solidFill>
                <a:srgbClr val="002147"/>
              </a:solidFill>
            </a:rPr>
            <a:t>Departmental declaration</a:t>
          </a:r>
        </a:p>
        <a:p>
          <a:pPr marL="0" lvl="0" indent="0" algn="l" defTabSz="711200">
            <a:lnSpc>
              <a:spcPct val="90000"/>
            </a:lnSpc>
            <a:spcBef>
              <a:spcPct val="0"/>
            </a:spcBef>
            <a:spcAft>
              <a:spcPts val="0"/>
            </a:spcAft>
            <a:buNone/>
          </a:pPr>
          <a:endParaRPr lang="en-US" sz="1600" kern="1200" dirty="0">
            <a:solidFill>
              <a:srgbClr val="002147"/>
            </a:solidFill>
          </a:endParaRPr>
        </a:p>
        <a:p>
          <a:pPr marL="0" lvl="0" indent="0" algn="l" defTabSz="711200">
            <a:lnSpc>
              <a:spcPct val="90000"/>
            </a:lnSpc>
            <a:spcBef>
              <a:spcPct val="0"/>
            </a:spcBef>
            <a:spcAft>
              <a:spcPts val="0"/>
            </a:spcAft>
            <a:buNone/>
          </a:pPr>
          <a:r>
            <a:rPr lang="en-US" sz="1600" kern="1200" dirty="0">
              <a:solidFill>
                <a:srgbClr val="002147"/>
              </a:solidFill>
            </a:rPr>
            <a:t>Assurance over certain controls</a:t>
          </a:r>
        </a:p>
      </dsp:txBody>
      <dsp:txXfrm>
        <a:off x="5944707" y="1459558"/>
        <a:ext cx="1827702" cy="2459905"/>
      </dsp:txXfrm>
    </dsp:sp>
  </dsp:spTree>
</dsp:drawing>
</file>

<file path=ppt/diagrams/layout1.xml><?xml version="1.0" encoding="utf-8"?>
<dgm:layoutDef xmlns:dgm="http://schemas.openxmlformats.org/drawingml/2006/diagram" xmlns:a="http://schemas.openxmlformats.org/drawingml/2006/main" uniqueId="urn:microsoft.com/office/officeart/2009/3/layout/PieProcess">
  <dgm:title val=""/>
  <dgm:desc val=""/>
  <dgm:catLst>
    <dgm:cat type="list" pri="8600"/>
    <dgm:cat type="process" pri="4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One val="branch"/>
      <dgm:animLvl val="lvl"/>
    </dgm:varLst>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constrLst>
      <dgm:constr type="primFontSz" for="des" forName="Parent" val="65"/>
      <dgm:constr type="primFontSz" for="des" forName="Child" refType="primFontSz" refFor="des" refForName="Parent" op="lte"/>
      <dgm:constr type="w" for="ch" forName="composite" refType="w"/>
      <dgm:constr type="h" for="ch" forName="composite" refType="h"/>
      <dgm:constr type="w" for="ch" forName="ParentComposite" refType="w" fact="0.5"/>
      <dgm:constr type="h" for="ch" forName="ParentComposite" refType="h"/>
      <dgm:constr type="w" for="ch" forName="negSibTrans" refType="h" refFor="ch" refForName="composite" fact="-0.075"/>
      <dgm:constr type="w" for="ch" forName="sibTrans" refType="w" refFor="ch" refForName="composite" fact="0.0425"/>
    </dgm:constrLst>
    <dgm:forEach name="nodesForEach" axis="ch" ptType="node" cnt="7">
      <dgm:layoutNode name="ParentComposite">
        <dgm:alg type="composite">
          <dgm:param type="ar" val="0.25"/>
        </dgm:alg>
        <dgm:shape xmlns:r="http://schemas.openxmlformats.org/officeDocument/2006/relationships" r:blip="">
          <dgm:adjLst/>
        </dgm:shape>
        <dgm:choose name="Name4">
          <dgm:if name="Name5" func="var" arg="dir" op="equ" val="norm">
            <dgm:constrLst>
              <dgm:constr type="l" for="ch" forName="Parent" refType="w" fact="0"/>
              <dgm:constr type="t" for="ch" forName="Parent" refType="h" fact="0.275"/>
              <dgm:constr type="w" for="ch" forName="Parent" refType="w" fact="0.6"/>
              <dgm:constr type="h" for="ch" forName="Parent" refType="h" fact="0.725"/>
              <dgm:constr type="l" for="ch" forName="Chord" refType="w" fact="0"/>
              <dgm:constr type="t" for="ch" forName="Chord" refType="h" fact="0"/>
              <dgm:constr type="w" for="ch" forName="Chord" refType="w"/>
              <dgm:constr type="h" for="ch" forName="Chord" refType="h" fact="0.25"/>
              <dgm:constr type="l" for="ch" forName="Pie" refType="w" fact="0.1"/>
              <dgm:constr type="t" for="ch" forName="Pie" refType="h" fact="0.025"/>
              <dgm:constr type="w" for="ch" forName="Pie" refType="w" fact="0.8"/>
              <dgm:constr type="h" for="ch" forName="Pie" refType="h" fact="0.2"/>
            </dgm:constrLst>
          </dgm:if>
          <dgm:else name="Name6">
            <dgm:constrLst>
              <dgm:constr type="r" for="ch" forName="Parent" refType="w"/>
              <dgm:constr type="t" for="ch" forName="Parent" refType="h" fact="0.275"/>
              <dgm:constr type="w" for="ch" forName="Parent" refType="w" fact="0.6"/>
              <dgm:constr type="h" for="ch" forName="Parent" refType="h" fact="0.725"/>
              <dgm:constr type="r" for="ch" forName="Chord" refType="w"/>
              <dgm:constr type="t" for="ch" forName="Chord" refType="h" fact="0"/>
              <dgm:constr type="w" for="ch" forName="Chord" refType="w"/>
              <dgm:constr type="h" for="ch" forName="Chord" refType="h" fact="0.25"/>
              <dgm:constr type="r" for="ch" forName="Pie" refType="w" fact="0.9"/>
              <dgm:constr type="t" for="ch" forName="Pie" refType="h" fact="0.025"/>
              <dgm:constr type="w" for="ch" forName="Pie" refType="w" fact="0.8"/>
              <dgm:constr type="h" for="ch" forName="Pie" refType="h" fact="0.2"/>
            </dgm:constrLst>
          </dgm:else>
        </dgm:choose>
        <dgm:layoutNode name="Chord" styleLbl="bgShp">
          <dgm:alg type="sp"/>
          <dgm:choose name="Name7">
            <dgm:if name="Name8" func="var" arg="dir" op="equ" val="norm">
              <dgm:shape xmlns:r="http://schemas.openxmlformats.org/officeDocument/2006/relationships" type="chord" r:blip="">
                <dgm:adjLst>
                  <dgm:adj idx="1" val="80"/>
                  <dgm:adj idx="2" val="-80"/>
                </dgm:adjLst>
              </dgm:shape>
            </dgm:if>
            <dgm:else name="Name9">
              <dgm:shape xmlns:r="http://schemas.openxmlformats.org/officeDocument/2006/relationships" rot="180" type="chord" r:blip="">
                <dgm:adjLst>
                  <dgm:adj idx="1" val="80"/>
                  <dgm:adj idx="2" val="-80"/>
                </dgm:adjLst>
              </dgm:shape>
            </dgm:else>
          </dgm:choose>
          <dgm:presOf/>
        </dgm:layoutNode>
        <dgm:layoutNode name="Pie" styleLbl="alignNode1">
          <dgm:alg type="sp"/>
          <dgm:choose name="Name10">
            <dgm:if name="Name11" func="var" arg="dir" op="equ" val="norm">
              <dgm:choose name="Name12">
                <dgm:if name="Name13" axis="precedSib" ptType="node" func="cnt" op="equ" val="0">
                  <dgm:choose name="Name14">
                    <dgm:if name="Name15" axis="followSib" ptType="node" func="cnt" op="equ" val="0">
                      <dgm:shape xmlns:r="http://schemas.openxmlformats.org/officeDocument/2006/relationships" type="pie" r:blip="">
                        <dgm:adjLst>
                          <dgm:adj idx="1" val="90"/>
                          <dgm:adj idx="2" val="-90"/>
                        </dgm:adjLst>
                      </dgm:shape>
                    </dgm:if>
                    <dgm:if name="Name16" axis="followSib" ptType="node" func="cnt" op="equ" val="1">
                      <dgm:shape xmlns:r="http://schemas.openxmlformats.org/officeDocument/2006/relationships" type="pie" r:blip="">
                        <dgm:adjLst>
                          <dgm:adj idx="1" val="180"/>
                          <dgm:adj idx="2" val="-90"/>
                        </dgm:adjLst>
                      </dgm:shape>
                    </dgm:if>
                    <dgm:if name="Name17" axis="followSib" ptType="node" func="cnt" op="equ" val="2">
                      <dgm:shape xmlns:r="http://schemas.openxmlformats.org/officeDocument/2006/relationships" type="pie" r:blip="">
                        <dgm:adjLst>
                          <dgm:adj idx="1" val="-150"/>
                          <dgm:adj idx="2" val="-90"/>
                        </dgm:adjLst>
                      </dgm:shape>
                    </dgm:if>
                    <dgm:if name="Name18" axis="followSib" ptType="node" func="cnt" op="equ" val="3">
                      <dgm:shape xmlns:r="http://schemas.openxmlformats.org/officeDocument/2006/relationships" type="pie" r:blip="">
                        <dgm:adjLst>
                          <dgm:adj idx="1" val="-135"/>
                          <dgm:adj idx="2" val="-90"/>
                        </dgm:adjLst>
                      </dgm:shape>
                    </dgm:if>
                    <dgm:if name="Name19" axis="followSib" ptType="node" func="cnt" op="equ" val="4">
                      <dgm:shape xmlns:r="http://schemas.openxmlformats.org/officeDocument/2006/relationships" type="pie" r:blip="">
                        <dgm:adjLst>
                          <dgm:adj idx="1" val="-126"/>
                          <dgm:adj idx="2" val="-90"/>
                        </dgm:adjLst>
                      </dgm:shape>
                    </dgm:if>
                    <dgm:if name="Name20" axis="followSib" ptType="node" func="cnt" op="equ" val="5">
                      <dgm:shape xmlns:r="http://schemas.openxmlformats.org/officeDocument/2006/relationships" type="pie" r:blip="">
                        <dgm:adjLst>
                          <dgm:adj idx="1" val="-120"/>
                          <dgm:adj idx="2" val="-90"/>
                        </dgm:adjLst>
                      </dgm:shape>
                    </dgm:if>
                    <dgm:else name="Name21">
                      <dgm:shape xmlns:r="http://schemas.openxmlformats.org/officeDocument/2006/relationships" type="pie" r:blip="">
                        <dgm:adjLst>
                          <dgm:adj idx="1" val="-115.7143"/>
                          <dgm:adj idx="2" val="-90"/>
                        </dgm:adjLst>
                      </dgm:shape>
                    </dgm:else>
                  </dgm:choose>
                </dgm:if>
                <dgm:if name="Name22" axis="precedSib" ptType="node" func="cnt" op="equ" val="1">
                  <dgm:choose name="Name23">
                    <dgm:if name="Name24" axis="followSib" ptType="node" func="cnt" op="equ" val="0">
                      <dgm:shape xmlns:r="http://schemas.openxmlformats.org/officeDocument/2006/relationships" type="pie" r:blip="">
                        <dgm:adjLst>
                          <dgm:adj idx="1" val="90"/>
                          <dgm:adj idx="2" val="-90"/>
                        </dgm:adjLst>
                      </dgm:shape>
                    </dgm:if>
                    <dgm:if name="Name25" axis="followSib" ptType="node" func="cnt" op="equ" val="1">
                      <dgm:shape xmlns:r="http://schemas.openxmlformats.org/officeDocument/2006/relationships" type="pie" r:blip="">
                        <dgm:adjLst>
                          <dgm:adj idx="1" val="150"/>
                          <dgm:adj idx="2" val="-90"/>
                        </dgm:adjLst>
                      </dgm:shape>
                    </dgm:if>
                    <dgm:if name="Name26" axis="followSib" ptType="node" func="cnt" op="equ" val="2">
                      <dgm:shape xmlns:r="http://schemas.openxmlformats.org/officeDocument/2006/relationships" type="pie" r:blip="">
                        <dgm:adjLst>
                          <dgm:adj idx="1" val="180"/>
                          <dgm:adj idx="2" val="-90"/>
                        </dgm:adjLst>
                      </dgm:shape>
                    </dgm:if>
                    <dgm:if name="Name27" axis="followSib" ptType="node" func="cnt" op="equ" val="3">
                      <dgm:shape xmlns:r="http://schemas.openxmlformats.org/officeDocument/2006/relationships" type="pie" r:blip="">
                        <dgm:adjLst>
                          <dgm:adj idx="1" val="-162"/>
                          <dgm:adj idx="2" val="-90"/>
                        </dgm:adjLst>
                      </dgm:shape>
                    </dgm:if>
                    <dgm:if name="Name28" axis="followSib" ptType="node" func="cnt" op="equ" val="4">
                      <dgm:shape xmlns:r="http://schemas.openxmlformats.org/officeDocument/2006/relationships" type="pie" r:blip="">
                        <dgm:adjLst>
                          <dgm:adj idx="1" val="-150"/>
                          <dgm:adj idx="2" val="-90"/>
                        </dgm:adjLst>
                      </dgm:shape>
                    </dgm:if>
                    <dgm:else name="Name29">
                      <dgm:shape xmlns:r="http://schemas.openxmlformats.org/officeDocument/2006/relationships" type="pie" r:blip="">
                        <dgm:adjLst>
                          <dgm:adj idx="1" val="-141.4286"/>
                          <dgm:adj idx="2" val="-90"/>
                        </dgm:adjLst>
                      </dgm:shape>
                    </dgm:else>
                  </dgm:choose>
                </dgm:if>
                <dgm:if name="Name30" axis="precedSib" ptType="node" func="cnt" op="equ" val="2">
                  <dgm:choose name="Name31">
                    <dgm:if name="Name32" axis="followSib" ptType="node" func="cnt" op="equ" val="0">
                      <dgm:shape xmlns:r="http://schemas.openxmlformats.org/officeDocument/2006/relationships" type="pie" r:blip="">
                        <dgm:adjLst>
                          <dgm:adj idx="1" val="90"/>
                          <dgm:adj idx="2" val="-90"/>
                        </dgm:adjLst>
                      </dgm:shape>
                    </dgm:if>
                    <dgm:if name="Name33" axis="followSib" ptType="node" func="cnt" op="equ" val="1">
                      <dgm:shape xmlns:r="http://schemas.openxmlformats.org/officeDocument/2006/relationships" type="pie" r:blip="">
                        <dgm:adjLst>
                          <dgm:adj idx="1" val="135"/>
                          <dgm:adj idx="2" val="-90"/>
                        </dgm:adjLst>
                      </dgm:shape>
                    </dgm:if>
                    <dgm:if name="Name34" axis="followSib" ptType="node" func="cnt" op="equ" val="2">
                      <dgm:shape xmlns:r="http://schemas.openxmlformats.org/officeDocument/2006/relationships" type="pie" r:blip="">
                        <dgm:adjLst>
                          <dgm:adj idx="1" val="162"/>
                          <dgm:adj idx="2" val="-90"/>
                        </dgm:adjLst>
                      </dgm:shape>
                    </dgm:if>
                    <dgm:if name="Name35" axis="followSib" ptType="node" func="cnt" op="equ" val="3">
                      <dgm:shape xmlns:r="http://schemas.openxmlformats.org/officeDocument/2006/relationships" type="pie" r:blip="">
                        <dgm:adjLst>
                          <dgm:adj idx="1" val="180"/>
                          <dgm:adj idx="2" val="-90"/>
                        </dgm:adjLst>
                      </dgm:shape>
                    </dgm:if>
                    <dgm:else name="Name36">
                      <dgm:shape xmlns:r="http://schemas.openxmlformats.org/officeDocument/2006/relationships" type="pie" r:blip="">
                        <dgm:adjLst>
                          <dgm:adj idx="1" val="-167.1429"/>
                          <dgm:adj idx="2" val="-90"/>
                        </dgm:adjLst>
                      </dgm:shape>
                    </dgm:else>
                  </dgm:choose>
                </dgm:if>
                <dgm:if name="Name37" axis="precedSib" ptType="node" func="cnt" op="equ" val="3">
                  <dgm:choose name="Name38">
                    <dgm:if name="Name39" axis="followSib" ptType="node" func="cnt" op="equ" val="0">
                      <dgm:shape xmlns:r="http://schemas.openxmlformats.org/officeDocument/2006/relationships" type="pie" r:blip="">
                        <dgm:adjLst>
                          <dgm:adj idx="1" val="90"/>
                          <dgm:adj idx="2" val="-90"/>
                        </dgm:adjLst>
                      </dgm:shape>
                    </dgm:if>
                    <dgm:if name="Name40" axis="followSib" ptType="node" func="cnt" op="equ" val="1">
                      <dgm:shape xmlns:r="http://schemas.openxmlformats.org/officeDocument/2006/relationships" type="pie" r:blip="">
                        <dgm:adjLst>
                          <dgm:adj idx="1" val="126"/>
                          <dgm:adj idx="2" val="-90"/>
                        </dgm:adjLst>
                      </dgm:shape>
                    </dgm:if>
                    <dgm:if name="Name41" axis="followSib" ptType="node" func="cnt" op="equ" val="2">
                      <dgm:shape xmlns:r="http://schemas.openxmlformats.org/officeDocument/2006/relationships" type="pie" r:blip="">
                        <dgm:adjLst>
                          <dgm:adj idx="1" val="150"/>
                          <dgm:adj idx="2" val="-90"/>
                        </dgm:adjLst>
                      </dgm:shape>
                    </dgm:if>
                    <dgm:else name="Name42">
                      <dgm:shape xmlns:r="http://schemas.openxmlformats.org/officeDocument/2006/relationships" type="pie" r:blip="">
                        <dgm:adjLst>
                          <dgm:adj idx="1" val="167.1429"/>
                          <dgm:adj idx="2" val="-90"/>
                        </dgm:adjLst>
                      </dgm:shape>
                    </dgm:else>
                  </dgm:choose>
                </dgm:if>
                <dgm:if name="Name43" axis="precedSib" ptType="node" func="cnt" op="equ" val="4">
                  <dgm:choose name="Name44">
                    <dgm:if name="Name45" axis="followSib" ptType="node" func="cnt" op="equ" val="0">
                      <dgm:shape xmlns:r="http://schemas.openxmlformats.org/officeDocument/2006/relationships" type="pie" r:blip="">
                        <dgm:adjLst>
                          <dgm:adj idx="1" val="90"/>
                          <dgm:adj idx="2" val="-90"/>
                        </dgm:adjLst>
                      </dgm:shape>
                    </dgm:if>
                    <dgm:if name="Name46" axis="followSib" ptType="node" func="cnt" op="equ" val="1">
                      <dgm:shape xmlns:r="http://schemas.openxmlformats.org/officeDocument/2006/relationships" type="pie" r:blip="">
                        <dgm:adjLst>
                          <dgm:adj idx="1" val="120"/>
                          <dgm:adj idx="2" val="-90"/>
                        </dgm:adjLst>
                      </dgm:shape>
                    </dgm:if>
                    <dgm:else name="Name47">
                      <dgm:shape xmlns:r="http://schemas.openxmlformats.org/officeDocument/2006/relationships" type="pie" r:blip="">
                        <dgm:adjLst>
                          <dgm:adj idx="1" val="141.4286"/>
                          <dgm:adj idx="2" val="-90"/>
                        </dgm:adjLst>
                      </dgm:shape>
                    </dgm:else>
                  </dgm:choose>
                </dgm:if>
                <dgm:if name="Name48" axis="precedSib" ptType="node" func="cnt" op="equ" val="5">
                  <dgm:choose name="Name49">
                    <dgm:if name="Name50" axis="followSib" ptType="node" func="cnt" op="equ" val="0">
                      <dgm:shape xmlns:r="http://schemas.openxmlformats.org/officeDocument/2006/relationships" type="pie" r:blip="">
                        <dgm:adjLst>
                          <dgm:adj idx="1" val="90"/>
                          <dgm:adj idx="2" val="-90"/>
                        </dgm:adjLst>
                      </dgm:shape>
                    </dgm:if>
                    <dgm:else name="Name51">
                      <dgm:shape xmlns:r="http://schemas.openxmlformats.org/officeDocument/2006/relationships" type="pie" r:blip="">
                        <dgm:adjLst>
                          <dgm:adj idx="1" val="115.7143"/>
                          <dgm:adj idx="2" val="-90"/>
                        </dgm:adjLst>
                      </dgm:shape>
                    </dgm:else>
                  </dgm:choose>
                </dgm:if>
                <dgm:else name="Name52">
                  <dgm:shape xmlns:r="http://schemas.openxmlformats.org/officeDocument/2006/relationships" type="pie" r:blip="">
                    <dgm:adjLst>
                      <dgm:adj idx="1" val="90"/>
                      <dgm:adj idx="2" val="-90"/>
                    </dgm:adjLst>
                  </dgm:shape>
                </dgm:else>
              </dgm:choose>
            </dgm:if>
            <dgm:else name="Name53">
              <dgm:choose name="Name54">
                <dgm:if name="Name55" axis="precedSib" ptType="node" func="cnt" op="equ" val="0">
                  <dgm:choose name="Name56">
                    <dgm:if name="Name57" axis="followSib" ptType="node" func="cnt" op="equ" val="0">
                      <dgm:shape xmlns:r="http://schemas.openxmlformats.org/officeDocument/2006/relationships" rot="180" type="pie" r:blip="">
                        <dgm:adjLst>
                          <dgm:adj idx="1" val="90"/>
                          <dgm:adj idx="2" val="-90"/>
                        </dgm:adjLst>
                      </dgm:shape>
                    </dgm:if>
                    <dgm:if name="Name58" axis="followSib" ptType="node" func="cnt" op="equ" val="1">
                      <dgm:shape xmlns:r="http://schemas.openxmlformats.org/officeDocument/2006/relationships" rot="180" type="pie" r:blip="">
                        <dgm:adjLst>
                          <dgm:adj idx="1" val="90"/>
                          <dgm:adj idx="2" val="180"/>
                        </dgm:adjLst>
                      </dgm:shape>
                    </dgm:if>
                    <dgm:if name="Name59" axis="followSib" ptType="node" func="cnt" op="equ" val="2">
                      <dgm:shape xmlns:r="http://schemas.openxmlformats.org/officeDocument/2006/relationships" rot="180" type="pie" r:blip="">
                        <dgm:adjLst>
                          <dgm:adj idx="1" val="90"/>
                          <dgm:adj idx="2" val="150"/>
                        </dgm:adjLst>
                      </dgm:shape>
                    </dgm:if>
                    <dgm:if name="Name60" axis="followSib" ptType="node" func="cnt" op="equ" val="3">
                      <dgm:shape xmlns:r="http://schemas.openxmlformats.org/officeDocument/2006/relationships" rot="180" type="pie" r:blip="">
                        <dgm:adjLst>
                          <dgm:adj idx="1" val="90"/>
                          <dgm:adj idx="2" val="135"/>
                        </dgm:adjLst>
                      </dgm:shape>
                    </dgm:if>
                    <dgm:if name="Name61" axis="followSib" ptType="node" func="cnt" op="equ" val="4">
                      <dgm:shape xmlns:r="http://schemas.openxmlformats.org/officeDocument/2006/relationships" rot="180" type="pie" r:blip="">
                        <dgm:adjLst>
                          <dgm:adj idx="1" val="90"/>
                          <dgm:adj idx="2" val="126"/>
                        </dgm:adjLst>
                      </dgm:shape>
                    </dgm:if>
                    <dgm:if name="Name62" axis="followSib" ptType="node" func="cnt" op="equ" val="5">
                      <dgm:shape xmlns:r="http://schemas.openxmlformats.org/officeDocument/2006/relationships" rot="180" type="pie" r:blip="">
                        <dgm:adjLst>
                          <dgm:adj idx="1" val="90"/>
                          <dgm:adj idx="2" val="120"/>
                        </dgm:adjLst>
                      </dgm:shape>
                    </dgm:if>
                    <dgm:else name="Name63">
                      <dgm:shape xmlns:r="http://schemas.openxmlformats.org/officeDocument/2006/relationships" rot="180" type="pie" r:blip="">
                        <dgm:adjLst>
                          <dgm:adj idx="1" val="90"/>
                          <dgm:adj idx="2" val="115.7143"/>
                        </dgm:adjLst>
                      </dgm:shape>
                    </dgm:else>
                  </dgm:choose>
                </dgm:if>
                <dgm:if name="Name64" axis="precedSib" ptType="node" func="cnt" op="equ" val="1">
                  <dgm:choose name="Name65">
                    <dgm:if name="Name66" axis="followSib" ptType="node" func="cnt" op="equ" val="0">
                      <dgm:shape xmlns:r="http://schemas.openxmlformats.org/officeDocument/2006/relationships" rot="180" type="pie" r:blip="">
                        <dgm:adjLst>
                          <dgm:adj idx="1" val="90"/>
                          <dgm:adj idx="2" val="-90"/>
                        </dgm:adjLst>
                      </dgm:shape>
                    </dgm:if>
                    <dgm:if name="Name67" axis="followSib" ptType="node" func="cnt" op="equ" val="1">
                      <dgm:shape xmlns:r="http://schemas.openxmlformats.org/officeDocument/2006/relationships" rot="180" type="pie" r:blip="">
                        <dgm:adjLst>
                          <dgm:adj idx="1" val="90"/>
                          <dgm:adj idx="2" val="-150"/>
                        </dgm:adjLst>
                      </dgm:shape>
                    </dgm:if>
                    <dgm:if name="Name68" axis="followSib" ptType="node" func="cnt" op="equ" val="2">
                      <dgm:shape xmlns:r="http://schemas.openxmlformats.org/officeDocument/2006/relationships" rot="180" type="pie" r:blip="">
                        <dgm:adjLst>
                          <dgm:adj idx="1" val="90"/>
                          <dgm:adj idx="2" val="180"/>
                        </dgm:adjLst>
                      </dgm:shape>
                    </dgm:if>
                    <dgm:if name="Name69" axis="followSib" ptType="node" func="cnt" op="equ" val="3">
                      <dgm:shape xmlns:r="http://schemas.openxmlformats.org/officeDocument/2006/relationships" rot="180" type="pie" r:blip="">
                        <dgm:adjLst>
                          <dgm:adj idx="1" val="90"/>
                          <dgm:adj idx="2" val="162"/>
                        </dgm:adjLst>
                      </dgm:shape>
                    </dgm:if>
                    <dgm:if name="Name70" axis="followSib" ptType="node" func="cnt" op="equ" val="4">
                      <dgm:shape xmlns:r="http://schemas.openxmlformats.org/officeDocument/2006/relationships" rot="180" type="pie" r:blip="">
                        <dgm:adjLst>
                          <dgm:adj idx="1" val="90"/>
                          <dgm:adj idx="2" val="150"/>
                        </dgm:adjLst>
                      </dgm:shape>
                    </dgm:if>
                    <dgm:else name="Name71">
                      <dgm:shape xmlns:r="http://schemas.openxmlformats.org/officeDocument/2006/relationships" rot="180" type="pie" r:blip="">
                        <dgm:adjLst>
                          <dgm:adj idx="1" val="90"/>
                          <dgm:adj idx="2" val="141.4286"/>
                        </dgm:adjLst>
                      </dgm:shape>
                    </dgm:else>
                  </dgm:choose>
                </dgm:if>
                <dgm:if name="Name72" axis="precedSib" ptType="node" func="cnt" op="equ" val="2">
                  <dgm:choose name="Name73">
                    <dgm:if name="Name74" axis="followSib" ptType="node" func="cnt" op="equ" val="0">
                      <dgm:shape xmlns:r="http://schemas.openxmlformats.org/officeDocument/2006/relationships" rot="180" type="pie" r:blip="">
                        <dgm:adjLst>
                          <dgm:adj idx="1" val="90"/>
                          <dgm:adj idx="2" val="-90"/>
                        </dgm:adjLst>
                      </dgm:shape>
                    </dgm:if>
                    <dgm:if name="Name75" axis="followSib" ptType="node" func="cnt" op="equ" val="1">
                      <dgm:shape xmlns:r="http://schemas.openxmlformats.org/officeDocument/2006/relationships" rot="180" type="pie" r:blip="">
                        <dgm:adjLst>
                          <dgm:adj idx="1" val="90"/>
                          <dgm:adj idx="2" val="-135"/>
                        </dgm:adjLst>
                      </dgm:shape>
                    </dgm:if>
                    <dgm:if name="Name76" axis="followSib" ptType="node" func="cnt" op="equ" val="2">
                      <dgm:shape xmlns:r="http://schemas.openxmlformats.org/officeDocument/2006/relationships" rot="180" type="pie" r:blip="">
                        <dgm:adjLst>
                          <dgm:adj idx="1" val="90"/>
                          <dgm:adj idx="2" val="-162"/>
                        </dgm:adjLst>
                      </dgm:shape>
                    </dgm:if>
                    <dgm:if name="Name77" axis="followSib" ptType="node" func="cnt" op="equ" val="3">
                      <dgm:shape xmlns:r="http://schemas.openxmlformats.org/officeDocument/2006/relationships" rot="180" type="pie" r:blip="">
                        <dgm:adjLst>
                          <dgm:adj idx="1" val="90"/>
                          <dgm:adj idx="2" val="180"/>
                        </dgm:adjLst>
                      </dgm:shape>
                    </dgm:if>
                    <dgm:else name="Name78">
                      <dgm:shape xmlns:r="http://schemas.openxmlformats.org/officeDocument/2006/relationships" rot="180" type="pie" r:blip="">
                        <dgm:adjLst>
                          <dgm:adj idx="1" val="90"/>
                          <dgm:adj idx="2" val="167.1429"/>
                        </dgm:adjLst>
                      </dgm:shape>
                    </dgm:else>
                  </dgm:choose>
                </dgm:if>
                <dgm:if name="Name79" axis="precedSib" ptType="node" func="cnt" op="equ" val="3">
                  <dgm:choose name="Name80">
                    <dgm:if name="Name81" axis="followSib" ptType="node" func="cnt" op="equ" val="0">
                      <dgm:shape xmlns:r="http://schemas.openxmlformats.org/officeDocument/2006/relationships" rot="180" type="pie" r:blip="">
                        <dgm:adjLst>
                          <dgm:adj idx="1" val="90"/>
                          <dgm:adj idx="2" val="-90"/>
                        </dgm:adjLst>
                      </dgm:shape>
                    </dgm:if>
                    <dgm:if name="Name82" axis="followSib" ptType="node" func="cnt" op="equ" val="1">
                      <dgm:shape xmlns:r="http://schemas.openxmlformats.org/officeDocument/2006/relationships" rot="180" type="pie" r:blip="">
                        <dgm:adjLst>
                          <dgm:adj idx="1" val="90"/>
                          <dgm:adj idx="2" val="-126"/>
                        </dgm:adjLst>
                      </dgm:shape>
                    </dgm:if>
                    <dgm:if name="Name83" axis="followSib" ptType="node" func="cnt" op="equ" val="2">
                      <dgm:shape xmlns:r="http://schemas.openxmlformats.org/officeDocument/2006/relationships" rot="180" type="pie" r:blip="">
                        <dgm:adjLst>
                          <dgm:adj idx="1" val="90"/>
                          <dgm:adj idx="2" val="-150"/>
                        </dgm:adjLst>
                      </dgm:shape>
                    </dgm:if>
                    <dgm:else name="Name84">
                      <dgm:shape xmlns:r="http://schemas.openxmlformats.org/officeDocument/2006/relationships" rot="180" type="pie" r:blip="">
                        <dgm:adjLst>
                          <dgm:adj idx="1" val="90"/>
                          <dgm:adj idx="2" val="-167.1429"/>
                        </dgm:adjLst>
                      </dgm:shape>
                    </dgm:else>
                  </dgm:choose>
                </dgm:if>
                <dgm:if name="Name85" axis="precedSib" ptType="node" func="cnt" op="equ" val="4">
                  <dgm:choose name="Name86">
                    <dgm:if name="Name87" axis="followSib" ptType="node" func="cnt" op="equ" val="0">
                      <dgm:shape xmlns:r="http://schemas.openxmlformats.org/officeDocument/2006/relationships" rot="180" type="pie" r:blip="">
                        <dgm:adjLst>
                          <dgm:adj idx="1" val="90"/>
                          <dgm:adj idx="2" val="-90"/>
                        </dgm:adjLst>
                      </dgm:shape>
                    </dgm:if>
                    <dgm:if name="Name88" axis="followSib" ptType="node" func="cnt" op="equ" val="1">
                      <dgm:shape xmlns:r="http://schemas.openxmlformats.org/officeDocument/2006/relationships" rot="180" type="pie" r:blip="">
                        <dgm:adjLst>
                          <dgm:adj idx="1" val="90"/>
                          <dgm:adj idx="2" val="-120"/>
                        </dgm:adjLst>
                      </dgm:shape>
                    </dgm:if>
                    <dgm:else name="Name89">
                      <dgm:shape xmlns:r="http://schemas.openxmlformats.org/officeDocument/2006/relationships" rot="180" type="pie" r:blip="">
                        <dgm:adjLst>
                          <dgm:adj idx="1" val="90"/>
                          <dgm:adj idx="2" val="-141.4286"/>
                        </dgm:adjLst>
                      </dgm:shape>
                    </dgm:else>
                  </dgm:choose>
                </dgm:if>
                <dgm:if name="Name90" axis="precedSib" ptType="node" func="cnt" op="equ" val="5">
                  <dgm:choose name="Name91">
                    <dgm:if name="Name92" axis="followSib" ptType="node" func="cnt" op="equ" val="0">
                      <dgm:shape xmlns:r="http://schemas.openxmlformats.org/officeDocument/2006/relationships" rot="180" type="pie" r:blip="">
                        <dgm:adjLst>
                          <dgm:adj idx="1" val="90"/>
                          <dgm:adj idx="2" val="-90"/>
                        </dgm:adjLst>
                      </dgm:shape>
                    </dgm:if>
                    <dgm:else name="Name93">
                      <dgm:shape xmlns:r="http://schemas.openxmlformats.org/officeDocument/2006/relationships" rot="180" type="pie" r:blip="">
                        <dgm:adjLst>
                          <dgm:adj idx="1" val="90"/>
                          <dgm:adj idx="2" val="-115.7143"/>
                        </dgm:adjLst>
                      </dgm:shape>
                    </dgm:else>
                  </dgm:choose>
                </dgm:if>
                <dgm:else name="Name94">
                  <dgm:shape xmlns:r="http://schemas.openxmlformats.org/officeDocument/2006/relationships" rot="180" type="pie" r:blip="">
                    <dgm:adjLst>
                      <dgm:adj idx="1" val="90"/>
                      <dgm:adj idx="2" val="-90"/>
                    </dgm:adjLst>
                  </dgm:shape>
                </dgm:else>
              </dgm:choose>
            </dgm:else>
          </dgm:choose>
          <dgm:presOf/>
        </dgm:layoutNode>
        <dgm:layoutNode name="Parent" styleLbl="revTx">
          <dgm:varLst>
            <dgm:chMax val="1"/>
            <dgm:chPref val="1"/>
            <dgm:bulletEnabled val="1"/>
          </dgm:varLst>
          <dgm:choose name="Name95">
            <dgm:if name="Name96" func="var" arg="dir" op="equ" val="norm">
              <dgm:alg type="tx">
                <dgm:param type="parTxLTRAlign" val="r"/>
                <dgm:param type="parTxRTLAlign" val="r"/>
                <dgm:param type="shpTxLTRAlignCh" val="r"/>
                <dgm:param type="shpTxRTLAlignCh" val="r"/>
                <dgm:param type="txAnchorVert" val="b"/>
                <dgm:param type="autoTxRot" val="grav"/>
              </dgm:alg>
            </dgm:if>
            <dgm:else name="Name97">
              <dgm:alg type="tx">
                <dgm:param type="parTxLTRAlign" val="l"/>
                <dgm:param type="parTxRTLAlign" val="l"/>
                <dgm:param type="shpTxLTRAlignCh" val="l"/>
                <dgm:param type="shpTxRTLAlignCh" val="l"/>
                <dgm:param type="txAnchorVert" val="b"/>
                <dgm:param type="autoTxRot" val="grav"/>
              </dgm:alg>
            </dgm:else>
          </dgm:choose>
          <dgm:choose name="Name98">
            <dgm:if name="Name99" func="var" arg="dir" op="equ" val="norm">
              <dgm:shape xmlns:r="http://schemas.openxmlformats.org/officeDocument/2006/relationships" rot="-90" type="rect" r:blip="">
                <dgm:adjLst/>
              </dgm:shape>
            </dgm:if>
            <dgm:else name="Name100">
              <dgm:shape xmlns:r="http://schemas.openxmlformats.org/officeDocument/2006/relationships" rot="90" type="rect" r:blip="">
                <dgm:adjLst/>
              </dgm:shape>
            </dgm:else>
          </dgm:choose>
          <dgm:presOf axis="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layoutNode>
      <dgm:choose name="Name101">
        <dgm:if name="Name102" axis="ch" ptType="node" func="cnt" op="gte" val="1">
          <dgm:forEach name="negSibTransForEach" axis="ch" ptType="sibTrans" hideLastTrans="0" cnt="1">
            <dgm:layoutNode name="negSibTrans">
              <dgm:alg type="sp"/>
              <dgm:shape xmlns:r="http://schemas.openxmlformats.org/officeDocument/2006/relationships" r:blip="">
                <dgm:adjLst/>
              </dgm:shape>
            </dgm:layoutNode>
          </dgm:forEach>
          <dgm:layoutNode name="composite">
            <dgm:alg type="composite">
              <dgm:param type="ar" val="0.5"/>
            </dgm:alg>
            <dgm:shape xmlns:r="http://schemas.openxmlformats.org/officeDocument/2006/relationships" r:blip="">
              <dgm:adjLst/>
            </dgm:shape>
            <dgm:choose name="Name103">
              <dgm:if name="Name104" func="var" arg="dir" op="equ" val="norm">
                <dgm:constrLst>
                  <dgm:constr type="l" for="ch" forName="Child" refType="w" fact="0"/>
                  <dgm:constr type="t" for="ch" forName="Child" refType="h" fact="0"/>
                  <dgm:constr type="w" for="ch" forName="Child" refType="w"/>
                  <dgm:constr type="h" for="ch" forName="Child" refType="h"/>
                </dgm:constrLst>
              </dgm:if>
              <dgm:else name="Name105">
                <dgm:constrLst>
                  <dgm:constr type="r" for="ch" forName="Child" refType="w"/>
                  <dgm:constr type="t" for="ch" forName="Child" refType="h" fact="0"/>
                  <dgm:constr type="w" for="ch" forName="Child" refType="w"/>
                  <dgm:constr type="h" for="ch" forName="Child" refType="h"/>
                </dgm:constrLst>
              </dgm:else>
            </dgm:choose>
            <dgm:ruleLst/>
            <dgm:layoutNode name="Child" styleLbl="revTx">
              <dgm:varLst>
                <dgm:chMax val="0"/>
                <dgm:chPref val="0"/>
                <dgm:bulletEnabled val="1"/>
              </dgm:varLst>
              <dgm:choose name="Name106">
                <dgm:if name="Name107" func="var" arg="dir" op="equ" val="norm">
                  <dgm:alg type="tx">
                    <dgm:param type="parTxLTRAlign" val="l"/>
                    <dgm:param type="parTxRTLAlign" val="r"/>
                    <dgm:param type="txAnchorVert" val="t"/>
                  </dgm:alg>
                </dgm:if>
                <dgm:else name="Name108">
                  <dgm:alg type="tx">
                    <dgm:param type="parTxLTRAlign" val="r"/>
                    <dgm:param type="parTxRTLAlign" val="l"/>
                    <dgm:param type="txAnchorVert" val="t"/>
                  </dgm:alg>
                </dgm:else>
              </dgm:choose>
              <dgm:shape xmlns:r="http://schemas.openxmlformats.org/officeDocument/2006/relationships" type="rect" r:blip="">
                <dgm:adjLst/>
              </dgm:shape>
              <dgm:presOf axis="des"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if>
        <dgm:else name="Name109"/>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2CF50EE-AE2C-49A9-A9A1-9E3C6B36DA9C}" type="datetimeFigureOut">
              <a:rPr lang="en-GB" smtClean="0"/>
              <a:t>24/06/2024</a:t>
            </a:fld>
            <a:endParaRPr lang="en-GB" dirty="0"/>
          </a:p>
        </p:txBody>
      </p:sp>
      <p:sp>
        <p:nvSpPr>
          <p:cNvPr id="4" name="Slide Image Placeholder 3"/>
          <p:cNvSpPr>
            <a:spLocks noGrp="1" noRot="1" noChangeAspect="1"/>
          </p:cNvSpPr>
          <p:nvPr>
            <p:ph type="sldImg" idx="2"/>
          </p:nvPr>
        </p:nvSpPr>
        <p:spPr>
          <a:xfrm>
            <a:off x="1373188" y="1143000"/>
            <a:ext cx="4111625"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202CFEB-D70E-4EAD-8F06-8F85E9549910}" type="slidenum">
              <a:rPr lang="en-GB" smtClean="0"/>
              <a:t>‹#›</a:t>
            </a:fld>
            <a:endParaRPr lang="en-GB" dirty="0"/>
          </a:p>
        </p:txBody>
      </p:sp>
    </p:spTree>
    <p:extLst>
      <p:ext uri="{BB962C8B-B14F-4D97-AF65-F5344CB8AC3E}">
        <p14:creationId xmlns:p14="http://schemas.microsoft.com/office/powerpoint/2010/main" val="11470432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202CFEB-D70E-4EAD-8F06-8F85E9549910}" type="slidenum">
              <a:rPr lang="en-GB" smtClean="0"/>
              <a:t>5</a:t>
            </a:fld>
            <a:endParaRPr lang="en-GB" dirty="0"/>
          </a:p>
        </p:txBody>
      </p:sp>
    </p:spTree>
    <p:extLst>
      <p:ext uri="{BB962C8B-B14F-4D97-AF65-F5344CB8AC3E}">
        <p14:creationId xmlns:p14="http://schemas.microsoft.com/office/powerpoint/2010/main" val="33343308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Niamh Young – Assurance Directorate</a:t>
            </a:r>
          </a:p>
        </p:txBody>
      </p:sp>
      <p:sp>
        <p:nvSpPr>
          <p:cNvPr id="4" name="Slide Number Placeholder 3"/>
          <p:cNvSpPr>
            <a:spLocks noGrp="1"/>
          </p:cNvSpPr>
          <p:nvPr>
            <p:ph type="sldNum" sz="quarter" idx="5"/>
          </p:nvPr>
        </p:nvSpPr>
        <p:spPr/>
        <p:txBody>
          <a:bodyPr/>
          <a:lstStyle/>
          <a:p>
            <a:fld id="{1202CFEB-D70E-4EAD-8F06-8F85E9549910}" type="slidenum">
              <a:rPr lang="en-GB" smtClean="0"/>
              <a:t>7</a:t>
            </a:fld>
            <a:endParaRPr lang="en-GB" dirty="0"/>
          </a:p>
        </p:txBody>
      </p:sp>
    </p:spTree>
    <p:extLst>
      <p:ext uri="{BB962C8B-B14F-4D97-AF65-F5344CB8AC3E}">
        <p14:creationId xmlns:p14="http://schemas.microsoft.com/office/powerpoint/2010/main" val="32618792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Note: </a:t>
            </a:r>
            <a:r>
              <a:rPr lang="en-GB" sz="1200" dirty="0">
                <a:solidFill>
                  <a:srgbClr val="002147"/>
                </a:solidFill>
              </a:rPr>
              <a:t>Reviewers and Approvers cannot amend the return itself.</a:t>
            </a:r>
          </a:p>
          <a:p>
            <a:endParaRPr lang="en-GB" dirty="0"/>
          </a:p>
        </p:txBody>
      </p:sp>
      <p:sp>
        <p:nvSpPr>
          <p:cNvPr id="4" name="Slide Number Placeholder 3"/>
          <p:cNvSpPr>
            <a:spLocks noGrp="1"/>
          </p:cNvSpPr>
          <p:nvPr>
            <p:ph type="sldNum" sz="quarter" idx="5"/>
          </p:nvPr>
        </p:nvSpPr>
        <p:spPr/>
        <p:txBody>
          <a:bodyPr/>
          <a:lstStyle/>
          <a:p>
            <a:fld id="{1202CFEB-D70E-4EAD-8F06-8F85E9549910}" type="slidenum">
              <a:rPr lang="en-GB" smtClean="0"/>
              <a:t>9</a:t>
            </a:fld>
            <a:endParaRPr lang="en-GB" dirty="0"/>
          </a:p>
        </p:txBody>
      </p:sp>
    </p:spTree>
    <p:extLst>
      <p:ext uri="{BB962C8B-B14F-4D97-AF65-F5344CB8AC3E}">
        <p14:creationId xmlns:p14="http://schemas.microsoft.com/office/powerpoint/2010/main" val="22418488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Index for ease of navigation and mandatory question tracker to visually identify completed/missed questions. </a:t>
            </a:r>
          </a:p>
        </p:txBody>
      </p:sp>
      <p:sp>
        <p:nvSpPr>
          <p:cNvPr id="4" name="Slide Number Placeholder 3"/>
          <p:cNvSpPr>
            <a:spLocks noGrp="1"/>
          </p:cNvSpPr>
          <p:nvPr>
            <p:ph type="sldNum" sz="quarter" idx="5"/>
          </p:nvPr>
        </p:nvSpPr>
        <p:spPr/>
        <p:txBody>
          <a:bodyPr/>
          <a:lstStyle/>
          <a:p>
            <a:fld id="{1202CFEB-D70E-4EAD-8F06-8F85E9549910}" type="slidenum">
              <a:rPr lang="en-GB" smtClean="0"/>
              <a:t>10</a:t>
            </a:fld>
            <a:endParaRPr lang="en-GB" dirty="0"/>
          </a:p>
        </p:txBody>
      </p:sp>
    </p:spTree>
    <p:extLst>
      <p:ext uri="{BB962C8B-B14F-4D97-AF65-F5344CB8AC3E}">
        <p14:creationId xmlns:p14="http://schemas.microsoft.com/office/powerpoint/2010/main" val="24640367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Although sessions do not time out (like Nintex used to) we recommend saving regularly in case of internet connectivity issues, etc. Sadly ‘save’ alone isn’t an option in Qualtrics and so you must “save and move to next section” and then hit “previous” to achieve this. </a:t>
            </a:r>
          </a:p>
        </p:txBody>
      </p:sp>
      <p:sp>
        <p:nvSpPr>
          <p:cNvPr id="4" name="Slide Number Placeholder 3"/>
          <p:cNvSpPr>
            <a:spLocks noGrp="1"/>
          </p:cNvSpPr>
          <p:nvPr>
            <p:ph type="sldNum" sz="quarter" idx="5"/>
          </p:nvPr>
        </p:nvSpPr>
        <p:spPr/>
        <p:txBody>
          <a:bodyPr/>
          <a:lstStyle/>
          <a:p>
            <a:fld id="{1202CFEB-D70E-4EAD-8F06-8F85E9549910}" type="slidenum">
              <a:rPr lang="en-GB" smtClean="0"/>
              <a:t>14</a:t>
            </a:fld>
            <a:endParaRPr lang="en-GB" dirty="0"/>
          </a:p>
        </p:txBody>
      </p:sp>
    </p:spTree>
    <p:extLst>
      <p:ext uri="{BB962C8B-B14F-4D97-AF65-F5344CB8AC3E}">
        <p14:creationId xmlns:p14="http://schemas.microsoft.com/office/powerpoint/2010/main" val="15993209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Note the double check on submission – would you like to submit, are your sure you want to submit!</a:t>
            </a:r>
          </a:p>
        </p:txBody>
      </p:sp>
      <p:sp>
        <p:nvSpPr>
          <p:cNvPr id="4" name="Slide Number Placeholder 3"/>
          <p:cNvSpPr>
            <a:spLocks noGrp="1"/>
          </p:cNvSpPr>
          <p:nvPr>
            <p:ph type="sldNum" sz="quarter" idx="5"/>
          </p:nvPr>
        </p:nvSpPr>
        <p:spPr/>
        <p:txBody>
          <a:bodyPr/>
          <a:lstStyle/>
          <a:p>
            <a:fld id="{1202CFEB-D70E-4EAD-8F06-8F85E9549910}" type="slidenum">
              <a:rPr lang="en-GB" smtClean="0"/>
              <a:t>15</a:t>
            </a:fld>
            <a:endParaRPr lang="en-GB" dirty="0"/>
          </a:p>
        </p:txBody>
      </p:sp>
    </p:spTree>
    <p:extLst>
      <p:ext uri="{BB962C8B-B14F-4D97-AF65-F5344CB8AC3E}">
        <p14:creationId xmlns:p14="http://schemas.microsoft.com/office/powerpoint/2010/main" val="37330022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202CFEB-D70E-4EAD-8F06-8F85E9549910}" type="slidenum">
              <a:rPr lang="en-GB" smtClean="0"/>
              <a:t>19</a:t>
            </a:fld>
            <a:endParaRPr lang="en-GB" dirty="0"/>
          </a:p>
        </p:txBody>
      </p:sp>
    </p:spTree>
    <p:extLst>
      <p:ext uri="{BB962C8B-B14F-4D97-AF65-F5344CB8AC3E}">
        <p14:creationId xmlns:p14="http://schemas.microsoft.com/office/powerpoint/2010/main" val="23350464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0" i="0" u="none" strike="noStrike" kern="1200" dirty="0">
                <a:solidFill>
                  <a:schemeClr val="tx1"/>
                </a:solidFill>
                <a:effectLst/>
                <a:latin typeface="+mn-lt"/>
                <a:ea typeface="+mn-ea"/>
                <a:cs typeface="+mn-cs"/>
              </a:rPr>
              <a:t>Approval of purchases is a key financial control</a:t>
            </a:r>
            <a:r>
              <a:rPr lang="en-US" sz="1200" b="0" i="0" kern="1200" dirty="0">
                <a:solidFill>
                  <a:schemeClr val="tx1"/>
                </a:solidFill>
                <a:effectLst/>
                <a:latin typeface="+mn-lt"/>
                <a:ea typeface="+mn-ea"/>
                <a:cs typeface="+mn-cs"/>
              </a:rPr>
              <a:t>​</a:t>
            </a:r>
          </a:p>
          <a:p>
            <a:pPr rtl="0" fontAlgn="base"/>
            <a:r>
              <a:rPr lang="en-US" sz="1200" b="0" i="0" u="none" strike="noStrike" kern="1200" dirty="0">
                <a:solidFill>
                  <a:schemeClr val="tx1"/>
                </a:solidFill>
                <a:effectLst/>
                <a:latin typeface="+mn-lt"/>
                <a:ea typeface="+mn-ea"/>
                <a:cs typeface="+mn-cs"/>
              </a:rPr>
              <a:t>Since Oracle R12.1 implemented in 2013, our ways of working have changed!</a:t>
            </a:r>
            <a:r>
              <a:rPr lang="en-US" sz="1200" b="0" i="0" kern="1200" dirty="0">
                <a:solidFill>
                  <a:schemeClr val="tx1"/>
                </a:solidFill>
                <a:effectLst/>
                <a:latin typeface="+mn-lt"/>
                <a:ea typeface="+mn-ea"/>
                <a:cs typeface="+mn-cs"/>
              </a:rPr>
              <a:t>​</a:t>
            </a:r>
          </a:p>
          <a:p>
            <a:pPr rtl="0" fontAlgn="base"/>
            <a:r>
              <a:rPr lang="en-US" sz="1200" b="0" i="0" u="none" strike="noStrike" kern="1200" dirty="0">
                <a:solidFill>
                  <a:schemeClr val="tx1"/>
                </a:solidFill>
                <a:effectLst/>
                <a:latin typeface="+mn-lt"/>
                <a:ea typeface="+mn-ea"/>
                <a:cs typeface="+mn-cs"/>
              </a:rPr>
              <a:t>R12.2 implemented 2022, has brought to light some unexpected system </a:t>
            </a:r>
            <a:r>
              <a:rPr lang="en-US" sz="1200" b="0" i="0" u="none" strike="noStrike" kern="1200" dirty="0" err="1">
                <a:solidFill>
                  <a:schemeClr val="tx1"/>
                </a:solidFill>
                <a:effectLst/>
                <a:latin typeface="+mn-lt"/>
                <a:ea typeface="+mn-ea"/>
                <a:cs typeface="+mn-cs"/>
              </a:rPr>
              <a:t>behaviour</a:t>
            </a:r>
            <a:r>
              <a:rPr lang="en-US" sz="1200" b="0" i="0" kern="1200" dirty="0">
                <a:solidFill>
                  <a:schemeClr val="tx1"/>
                </a:solidFill>
                <a:effectLst/>
                <a:latin typeface="+mn-lt"/>
                <a:ea typeface="+mn-ea"/>
                <a:cs typeface="+mn-cs"/>
              </a:rPr>
              <a:t>​</a:t>
            </a:r>
          </a:p>
          <a:p>
            <a:pPr rtl="0" fontAlgn="base"/>
            <a:r>
              <a:rPr lang="en-US" sz="1200" b="0" i="0" u="none" strike="noStrike" kern="1200" dirty="0">
                <a:solidFill>
                  <a:schemeClr val="tx1"/>
                </a:solidFill>
                <a:effectLst/>
                <a:latin typeface="+mn-lt"/>
                <a:ea typeface="+mn-ea"/>
                <a:cs typeface="+mn-cs"/>
              </a:rPr>
              <a:t>Issues identified with approvals during P2P PUG meetings in 2023</a:t>
            </a:r>
            <a:r>
              <a:rPr lang="en-US" sz="1200" b="0" i="0" kern="1200" dirty="0">
                <a:solidFill>
                  <a:schemeClr val="tx1"/>
                </a:solidFill>
                <a:effectLst/>
                <a:latin typeface="+mn-lt"/>
                <a:ea typeface="+mn-ea"/>
                <a:cs typeface="+mn-cs"/>
              </a:rPr>
              <a:t>​</a:t>
            </a:r>
          </a:p>
          <a:p>
            <a:pPr rtl="0" fontAlgn="base"/>
            <a:r>
              <a:rPr lang="en-US" sz="1200" b="0" i="0" u="none" strike="noStrike" kern="1200" dirty="0">
                <a:solidFill>
                  <a:schemeClr val="tx1"/>
                </a:solidFill>
                <a:effectLst/>
                <a:latin typeface="+mn-lt"/>
                <a:ea typeface="+mn-ea"/>
                <a:cs typeface="+mn-cs"/>
              </a:rPr>
              <a:t>Since you have raised these issues, we are proactively working to collaborate with you to design a solution that will serve us into the future</a:t>
            </a:r>
            <a:endParaRPr lang="en-US" sz="1200" b="0" i="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1202CFEB-D70E-4EAD-8F06-8F85E9549910}" type="slidenum">
              <a:rPr lang="en-GB" smtClean="0"/>
              <a:t>20</a:t>
            </a:fld>
            <a:endParaRPr lang="en-GB" dirty="0"/>
          </a:p>
        </p:txBody>
      </p:sp>
    </p:spTree>
    <p:extLst>
      <p:ext uri="{BB962C8B-B14F-4D97-AF65-F5344CB8AC3E}">
        <p14:creationId xmlns:p14="http://schemas.microsoft.com/office/powerpoint/2010/main" val="29567325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a:solidFill>
                  <a:schemeClr val="tx1"/>
                </a:solidFill>
                <a:effectLst/>
                <a:latin typeface="+mn-lt"/>
                <a:ea typeface="+mn-ea"/>
                <a:cs typeface="+mn-cs"/>
              </a:rPr>
              <a:t>There are four identical sessions with options for central Oxford and Headington. Please attend at the location that that suits you best (whether convenient to your home or usual place of work). The workshops will be in-person. Tea/coffee will be provided.</a:t>
            </a:r>
            <a:endParaRPr lang="en-GB" dirty="0"/>
          </a:p>
        </p:txBody>
      </p:sp>
      <p:sp>
        <p:nvSpPr>
          <p:cNvPr id="4" name="Slide Number Placeholder 3"/>
          <p:cNvSpPr>
            <a:spLocks noGrp="1"/>
          </p:cNvSpPr>
          <p:nvPr>
            <p:ph type="sldNum" sz="quarter" idx="5"/>
          </p:nvPr>
        </p:nvSpPr>
        <p:spPr/>
        <p:txBody>
          <a:bodyPr/>
          <a:lstStyle/>
          <a:p>
            <a:fld id="{1202CFEB-D70E-4EAD-8F06-8F85E9549910}" type="slidenum">
              <a:rPr lang="en-GB" smtClean="0"/>
              <a:t>21</a:t>
            </a:fld>
            <a:endParaRPr lang="en-GB" dirty="0"/>
          </a:p>
        </p:txBody>
      </p:sp>
    </p:spTree>
    <p:extLst>
      <p:ext uri="{BB962C8B-B14F-4D97-AF65-F5344CB8AC3E}">
        <p14:creationId xmlns:p14="http://schemas.microsoft.com/office/powerpoint/2010/main" val="11718721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Rectangle 1"/>
          <p:cNvSpPr>
            <a:spLocks noChangeArrowheads="1"/>
          </p:cNvSpPr>
          <p:nvPr userDrawn="1"/>
        </p:nvSpPr>
        <p:spPr bwMode="auto">
          <a:xfrm>
            <a:off x="579216" y="2016126"/>
            <a:ext cx="4813323" cy="2848830"/>
          </a:xfrm>
          <a:prstGeom prst="rect">
            <a:avLst/>
          </a:prstGeom>
          <a:solidFill>
            <a:srgbClr val="000090">
              <a:alpha val="41176"/>
            </a:srgbClr>
          </a:solidFill>
          <a:ln>
            <a:noFill/>
          </a:ln>
          <a:effectLst>
            <a:outerShdw dist="23000" dir="5400000" rotWithShape="0">
              <a:srgbClr val="000000">
                <a:alpha val="34998"/>
              </a:srgbClr>
            </a:outerShdw>
          </a:effectLst>
        </p:spPr>
        <p:txBody>
          <a:bodyPr anchor="ctr"/>
          <a:lstStyle/>
          <a:p>
            <a:pPr algn="ctr" fontAlgn="auto">
              <a:spcBef>
                <a:spcPts val="0"/>
              </a:spcBef>
              <a:spcAft>
                <a:spcPts val="0"/>
              </a:spcAft>
              <a:defRPr/>
            </a:pPr>
            <a:endParaRPr lang="en-US" dirty="0">
              <a:solidFill>
                <a:schemeClr val="lt1"/>
              </a:solidFill>
              <a:latin typeface="+mn-lt"/>
              <a:ea typeface="+mn-ea"/>
              <a:cs typeface="+mn-cs"/>
            </a:endParaRPr>
          </a:p>
        </p:txBody>
      </p:sp>
    </p:spTree>
    <p:extLst>
      <p:ext uri="{BB962C8B-B14F-4D97-AF65-F5344CB8AC3E}">
        <p14:creationId xmlns:p14="http://schemas.microsoft.com/office/powerpoint/2010/main" val="8447352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Content Placeholder 2"/>
          <p:cNvSpPr>
            <a:spLocks noGrp="1"/>
          </p:cNvSpPr>
          <p:nvPr>
            <p:ph sz="quarter" idx="10"/>
          </p:nvPr>
        </p:nvSpPr>
        <p:spPr>
          <a:xfrm>
            <a:off x="601131" y="1701799"/>
            <a:ext cx="7459133" cy="432646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Title 5"/>
          <p:cNvSpPr>
            <a:spLocks noGrp="1"/>
          </p:cNvSpPr>
          <p:nvPr>
            <p:ph type="title"/>
          </p:nvPr>
        </p:nvSpPr>
        <p:spPr>
          <a:xfrm>
            <a:off x="601131" y="880533"/>
            <a:ext cx="7459133" cy="685800"/>
          </a:xfrm>
          <a:prstGeom prst="rect">
            <a:avLst/>
          </a:prstGeom>
        </p:spPr>
        <p:txBody>
          <a:bodyPr/>
          <a:lstStyle/>
          <a:p>
            <a:r>
              <a:rPr lang="en-US" dirty="0"/>
              <a:t>Click to edit Master title style</a:t>
            </a:r>
            <a:endParaRPr lang="en-GB" dirty="0"/>
          </a:p>
        </p:txBody>
      </p:sp>
    </p:spTree>
    <p:extLst>
      <p:ext uri="{BB962C8B-B14F-4D97-AF65-F5344CB8AC3E}">
        <p14:creationId xmlns:p14="http://schemas.microsoft.com/office/powerpoint/2010/main" val="40849056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4" name="Rectangle 3"/>
          <p:cNvSpPr>
            <a:spLocks noChangeArrowheads="1"/>
          </p:cNvSpPr>
          <p:nvPr userDrawn="1"/>
        </p:nvSpPr>
        <p:spPr bwMode="auto">
          <a:xfrm>
            <a:off x="3" y="814391"/>
            <a:ext cx="8640763" cy="5668962"/>
          </a:xfrm>
          <a:prstGeom prst="rect">
            <a:avLst/>
          </a:prstGeom>
          <a:solidFill>
            <a:schemeClr val="bg1"/>
          </a:solidFill>
          <a:ln>
            <a:noFill/>
          </a:ln>
          <a:effectLst>
            <a:outerShdw dist="23000" dir="5400000" rotWithShape="0">
              <a:srgbClr val="000000">
                <a:alpha val="34998"/>
              </a:srgbClr>
            </a:outerShdw>
          </a:effectLst>
        </p:spPr>
        <p:txBody>
          <a:bodyPr lIns="91405" tIns="45702" rIns="91405" bIns="45702" anchor="ctr"/>
          <a:lstStyle/>
          <a:p>
            <a:pPr algn="ctr" defTabSz="431946" fontAlgn="auto">
              <a:spcBef>
                <a:spcPts val="0"/>
              </a:spcBef>
              <a:spcAft>
                <a:spcPts val="0"/>
              </a:spcAft>
              <a:defRPr/>
            </a:pPr>
            <a:endParaRPr lang="en-US" sz="1607" dirty="0">
              <a:solidFill>
                <a:schemeClr val="lt1"/>
              </a:solidFill>
              <a:latin typeface="+mn-lt"/>
            </a:endParaRPr>
          </a:p>
        </p:txBody>
      </p:sp>
      <p:sp>
        <p:nvSpPr>
          <p:cNvPr id="3" name="Content Placeholder 2"/>
          <p:cNvSpPr>
            <a:spLocks noGrp="1"/>
          </p:cNvSpPr>
          <p:nvPr>
            <p:ph sz="quarter" idx="10"/>
          </p:nvPr>
        </p:nvSpPr>
        <p:spPr>
          <a:xfrm>
            <a:off x="601131" y="1720897"/>
            <a:ext cx="7459133" cy="4326467"/>
          </a:xfrm>
          <a:prstGeom prst="rect">
            <a:avLst/>
          </a:prstGeom>
        </p:spPr>
        <p:txBody>
          <a:bodyPr/>
          <a:lstStyle>
            <a:lvl1pPr>
              <a:defRPr>
                <a:latin typeface="FoundrySterling-Book" panose="00000400000000000000" pitchFamily="2" charset="0"/>
              </a:defRPr>
            </a:lvl1pPr>
            <a:lvl2pPr>
              <a:defRPr>
                <a:latin typeface="FoundrySterling-Book" panose="00000400000000000000" pitchFamily="2" charset="0"/>
              </a:defRPr>
            </a:lvl2pPr>
            <a:lvl3pPr>
              <a:defRPr>
                <a:latin typeface="FoundrySterling-Book" panose="00000400000000000000" pitchFamily="2" charset="0"/>
              </a:defRPr>
            </a:lvl3pPr>
            <a:lvl4pPr>
              <a:defRPr>
                <a:latin typeface="FoundrySterling-Book" panose="00000400000000000000" pitchFamily="2" charset="0"/>
              </a:defRPr>
            </a:lvl4pPr>
            <a:lvl5pPr>
              <a:defRPr>
                <a:latin typeface="FoundrySterling-Book" panose="000004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Title 5"/>
          <p:cNvSpPr>
            <a:spLocks noGrp="1"/>
          </p:cNvSpPr>
          <p:nvPr>
            <p:ph type="title"/>
          </p:nvPr>
        </p:nvSpPr>
        <p:spPr>
          <a:xfrm>
            <a:off x="601131" y="880533"/>
            <a:ext cx="7459133" cy="685800"/>
          </a:xfrm>
          <a:prstGeom prst="rect">
            <a:avLst/>
          </a:prstGeom>
        </p:spPr>
        <p:txBody>
          <a:bodyPr/>
          <a:lstStyle>
            <a:lvl1pPr algn="l">
              <a:defRPr>
                <a:latin typeface="FoundrySterling-Book" panose="00000400000000000000" pitchFamily="2" charset="0"/>
              </a:defRPr>
            </a:lvl1pPr>
          </a:lstStyle>
          <a:p>
            <a:r>
              <a:rPr lang="en-US"/>
              <a:t>Click to edit Master title style</a:t>
            </a:r>
            <a:endParaRPr lang="en-GB"/>
          </a:p>
        </p:txBody>
      </p:sp>
    </p:spTree>
    <p:extLst>
      <p:ext uri="{BB962C8B-B14F-4D97-AF65-F5344CB8AC3E}">
        <p14:creationId xmlns:p14="http://schemas.microsoft.com/office/powerpoint/2010/main" val="421127875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Picture 11" descr="RWatts_punts_retouchedforPP.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815070"/>
            <a:ext cx="8638032" cy="5668279"/>
          </a:xfrm>
          <a:prstGeom prst="rect">
            <a:avLst/>
          </a:prstGeom>
        </p:spPr>
      </p:pic>
      <p:sp>
        <p:nvSpPr>
          <p:cNvPr id="13" name="TextBox 12"/>
          <p:cNvSpPr txBox="1"/>
          <p:nvPr userDrawn="1"/>
        </p:nvSpPr>
        <p:spPr>
          <a:xfrm>
            <a:off x="482511" y="339634"/>
            <a:ext cx="5040283" cy="307777"/>
          </a:xfrm>
          <a:prstGeom prst="rect">
            <a:avLst/>
          </a:prstGeom>
          <a:noFill/>
        </p:spPr>
        <p:txBody>
          <a:bodyPr wrap="square" rtlCol="0">
            <a:spAutoFit/>
          </a:bodyPr>
          <a:lstStyle/>
          <a:p>
            <a:r>
              <a:rPr lang="en-US" sz="1400" dirty="0">
                <a:latin typeface="FoundrySterling-Book"/>
              </a:rPr>
              <a:t>Finance Division</a:t>
            </a:r>
          </a:p>
        </p:txBody>
      </p:sp>
      <p:pic>
        <p:nvPicPr>
          <p:cNvPr id="16" name="Picture 15" descr="ox_small_cmyk_pos_rect.jp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865107" y="178883"/>
            <a:ext cx="1521068" cy="468528"/>
          </a:xfrm>
          <a:prstGeom prst="rect">
            <a:avLst/>
          </a:prstGeom>
        </p:spPr>
      </p:pic>
      <p:sp>
        <p:nvSpPr>
          <p:cNvPr id="5" name="Rectangle 4"/>
          <p:cNvSpPr>
            <a:spLocks noChangeArrowheads="1"/>
          </p:cNvSpPr>
          <p:nvPr userDrawn="1"/>
        </p:nvSpPr>
        <p:spPr bwMode="auto">
          <a:xfrm>
            <a:off x="579216" y="2016126"/>
            <a:ext cx="4813323" cy="2848830"/>
          </a:xfrm>
          <a:prstGeom prst="rect">
            <a:avLst/>
          </a:prstGeom>
          <a:solidFill>
            <a:srgbClr val="000090">
              <a:alpha val="41176"/>
            </a:srgbClr>
          </a:solidFill>
          <a:ln>
            <a:noFill/>
          </a:ln>
          <a:effectLst>
            <a:outerShdw dist="23000" dir="5400000" rotWithShape="0">
              <a:srgbClr val="000000">
                <a:alpha val="34998"/>
              </a:srgbClr>
            </a:outerShdw>
          </a:effectLst>
        </p:spPr>
        <p:txBody>
          <a:bodyPr anchor="ctr"/>
          <a:lstStyle/>
          <a:p>
            <a:pPr algn="ctr" fontAlgn="auto">
              <a:spcBef>
                <a:spcPts val="0"/>
              </a:spcBef>
              <a:spcAft>
                <a:spcPts val="0"/>
              </a:spcAft>
              <a:defRPr/>
            </a:pPr>
            <a:endParaRPr lang="en-US" dirty="0">
              <a:solidFill>
                <a:schemeClr val="lt1"/>
              </a:solidFill>
              <a:latin typeface="+mn-lt"/>
              <a:ea typeface="+mn-ea"/>
              <a:cs typeface="+mn-cs"/>
            </a:endParaRPr>
          </a:p>
        </p:txBody>
      </p:sp>
    </p:spTree>
    <p:extLst>
      <p:ext uri="{BB962C8B-B14F-4D97-AF65-F5344CB8AC3E}">
        <p14:creationId xmlns:p14="http://schemas.microsoft.com/office/powerpoint/2010/main" val="1048086005"/>
      </p:ext>
    </p:extLst>
  </p:cSld>
  <p:clrMap bg1="lt1" tx1="dk1" bg2="lt2" tx2="dk2" accent1="accent1" accent2="accent2" accent3="accent3" accent4="accent4" accent5="accent5" accent6="accent6" hlink="hlink" folHlink="folHlink"/>
  <p:sldLayoutIdLst>
    <p:sldLayoutId id="2147483663" r:id="rId1"/>
  </p:sldLayoutIdLst>
  <p:txStyles>
    <p:titleStyle>
      <a:lvl1pPr algn="ctr" defTabSz="432100" rtl="0" eaLnBrk="1" latinLnBrk="0" hangingPunct="1">
        <a:spcBef>
          <a:spcPct val="0"/>
        </a:spcBef>
        <a:buNone/>
        <a:defRPr sz="4200" kern="1200">
          <a:solidFill>
            <a:schemeClr val="tx1"/>
          </a:solidFill>
          <a:latin typeface="+mj-lt"/>
          <a:ea typeface="+mj-ea"/>
          <a:cs typeface="+mj-cs"/>
        </a:defRPr>
      </a:lvl1pPr>
    </p:titleStyle>
    <p:bodyStyle>
      <a:lvl1pPr marL="324075" indent="-324075" algn="l" defTabSz="432100" rtl="0" eaLnBrk="1" latinLnBrk="0" hangingPunct="1">
        <a:spcBef>
          <a:spcPct val="20000"/>
        </a:spcBef>
        <a:buFont typeface="Arial"/>
        <a:buChar char="•"/>
        <a:defRPr sz="3000" kern="1200">
          <a:solidFill>
            <a:schemeClr val="tx1"/>
          </a:solidFill>
          <a:latin typeface="+mn-lt"/>
          <a:ea typeface="+mn-ea"/>
          <a:cs typeface="+mn-cs"/>
        </a:defRPr>
      </a:lvl1pPr>
      <a:lvl2pPr marL="702162" indent="-270062" algn="l" defTabSz="432100" rtl="0" eaLnBrk="1" latinLnBrk="0" hangingPunct="1">
        <a:spcBef>
          <a:spcPct val="20000"/>
        </a:spcBef>
        <a:buFont typeface="Arial"/>
        <a:buChar char="–"/>
        <a:defRPr sz="2600" kern="1200">
          <a:solidFill>
            <a:schemeClr val="tx1"/>
          </a:solidFill>
          <a:latin typeface="+mn-lt"/>
          <a:ea typeface="+mn-ea"/>
          <a:cs typeface="+mn-cs"/>
        </a:defRPr>
      </a:lvl2pPr>
      <a:lvl3pPr marL="1080249" indent="-216050" algn="l" defTabSz="432100" rtl="0" eaLnBrk="1" latinLnBrk="0" hangingPunct="1">
        <a:spcBef>
          <a:spcPct val="20000"/>
        </a:spcBef>
        <a:buFont typeface="Arial"/>
        <a:buChar char="•"/>
        <a:defRPr sz="2300" kern="1200">
          <a:solidFill>
            <a:schemeClr val="tx1"/>
          </a:solidFill>
          <a:latin typeface="+mn-lt"/>
          <a:ea typeface="+mn-ea"/>
          <a:cs typeface="+mn-cs"/>
        </a:defRPr>
      </a:lvl3pPr>
      <a:lvl4pPr marL="1512349" indent="-216050" algn="l" defTabSz="432100" rtl="0" eaLnBrk="1" latinLnBrk="0" hangingPunct="1">
        <a:spcBef>
          <a:spcPct val="20000"/>
        </a:spcBef>
        <a:buFont typeface="Arial"/>
        <a:buChar char="–"/>
        <a:defRPr sz="1900" kern="1200">
          <a:solidFill>
            <a:schemeClr val="tx1"/>
          </a:solidFill>
          <a:latin typeface="+mn-lt"/>
          <a:ea typeface="+mn-ea"/>
          <a:cs typeface="+mn-cs"/>
        </a:defRPr>
      </a:lvl4pPr>
      <a:lvl5pPr marL="1944449" indent="-216050" algn="l" defTabSz="432100" rtl="0" eaLnBrk="1" latinLnBrk="0" hangingPunct="1">
        <a:spcBef>
          <a:spcPct val="20000"/>
        </a:spcBef>
        <a:buFont typeface="Arial"/>
        <a:buChar char="»"/>
        <a:defRPr sz="1900" kern="1200">
          <a:solidFill>
            <a:schemeClr val="tx1"/>
          </a:solidFill>
          <a:latin typeface="+mn-lt"/>
          <a:ea typeface="+mn-ea"/>
          <a:cs typeface="+mn-cs"/>
        </a:defRPr>
      </a:lvl5pPr>
      <a:lvl6pPr marL="2376548" indent="-216050" algn="l" defTabSz="432100" rtl="0" eaLnBrk="1" latinLnBrk="0" hangingPunct="1">
        <a:spcBef>
          <a:spcPct val="20000"/>
        </a:spcBef>
        <a:buFont typeface="Arial"/>
        <a:buChar char="•"/>
        <a:defRPr sz="1900" kern="1200">
          <a:solidFill>
            <a:schemeClr val="tx1"/>
          </a:solidFill>
          <a:latin typeface="+mn-lt"/>
          <a:ea typeface="+mn-ea"/>
          <a:cs typeface="+mn-cs"/>
        </a:defRPr>
      </a:lvl6pPr>
      <a:lvl7pPr marL="2808648" indent="-216050" algn="l" defTabSz="432100" rtl="0" eaLnBrk="1" latinLnBrk="0" hangingPunct="1">
        <a:spcBef>
          <a:spcPct val="20000"/>
        </a:spcBef>
        <a:buFont typeface="Arial"/>
        <a:buChar char="•"/>
        <a:defRPr sz="1900" kern="1200">
          <a:solidFill>
            <a:schemeClr val="tx1"/>
          </a:solidFill>
          <a:latin typeface="+mn-lt"/>
          <a:ea typeface="+mn-ea"/>
          <a:cs typeface="+mn-cs"/>
        </a:defRPr>
      </a:lvl7pPr>
      <a:lvl8pPr marL="3240748" indent="-216050" algn="l" defTabSz="432100" rtl="0" eaLnBrk="1" latinLnBrk="0" hangingPunct="1">
        <a:spcBef>
          <a:spcPct val="20000"/>
        </a:spcBef>
        <a:buFont typeface="Arial"/>
        <a:buChar char="•"/>
        <a:defRPr sz="1900" kern="1200">
          <a:solidFill>
            <a:schemeClr val="tx1"/>
          </a:solidFill>
          <a:latin typeface="+mn-lt"/>
          <a:ea typeface="+mn-ea"/>
          <a:cs typeface="+mn-cs"/>
        </a:defRPr>
      </a:lvl8pPr>
      <a:lvl9pPr marL="3672848" indent="-216050" algn="l" defTabSz="432100" rtl="0" eaLnBrk="1" latinLnBrk="0" hangingPunct="1">
        <a:spcBef>
          <a:spcPct val="20000"/>
        </a:spcBef>
        <a:buFont typeface="Arial"/>
        <a:buChar char="•"/>
        <a:defRPr sz="1900" kern="1200">
          <a:solidFill>
            <a:schemeClr val="tx1"/>
          </a:solidFill>
          <a:latin typeface="+mn-lt"/>
          <a:ea typeface="+mn-ea"/>
          <a:cs typeface="+mn-cs"/>
        </a:defRPr>
      </a:lvl9pPr>
    </p:bodyStyle>
    <p:otherStyle>
      <a:defPPr>
        <a:defRPr lang="en-US"/>
      </a:defPPr>
      <a:lvl1pPr marL="0" algn="l" defTabSz="432100" rtl="0" eaLnBrk="1" latinLnBrk="0" hangingPunct="1">
        <a:defRPr sz="1700" kern="1200">
          <a:solidFill>
            <a:schemeClr val="tx1"/>
          </a:solidFill>
          <a:latin typeface="+mn-lt"/>
          <a:ea typeface="+mn-ea"/>
          <a:cs typeface="+mn-cs"/>
        </a:defRPr>
      </a:lvl1pPr>
      <a:lvl2pPr marL="432100" algn="l" defTabSz="432100" rtl="0" eaLnBrk="1" latinLnBrk="0" hangingPunct="1">
        <a:defRPr sz="1700" kern="1200">
          <a:solidFill>
            <a:schemeClr val="tx1"/>
          </a:solidFill>
          <a:latin typeface="+mn-lt"/>
          <a:ea typeface="+mn-ea"/>
          <a:cs typeface="+mn-cs"/>
        </a:defRPr>
      </a:lvl2pPr>
      <a:lvl3pPr marL="864199" algn="l" defTabSz="432100" rtl="0" eaLnBrk="1" latinLnBrk="0" hangingPunct="1">
        <a:defRPr sz="1700" kern="1200">
          <a:solidFill>
            <a:schemeClr val="tx1"/>
          </a:solidFill>
          <a:latin typeface="+mn-lt"/>
          <a:ea typeface="+mn-ea"/>
          <a:cs typeface="+mn-cs"/>
        </a:defRPr>
      </a:lvl3pPr>
      <a:lvl4pPr marL="1296299" algn="l" defTabSz="432100" rtl="0" eaLnBrk="1" latinLnBrk="0" hangingPunct="1">
        <a:defRPr sz="1700" kern="1200">
          <a:solidFill>
            <a:schemeClr val="tx1"/>
          </a:solidFill>
          <a:latin typeface="+mn-lt"/>
          <a:ea typeface="+mn-ea"/>
          <a:cs typeface="+mn-cs"/>
        </a:defRPr>
      </a:lvl4pPr>
      <a:lvl5pPr marL="1728399" algn="l" defTabSz="432100" rtl="0" eaLnBrk="1" latinLnBrk="0" hangingPunct="1">
        <a:defRPr sz="1700" kern="1200">
          <a:solidFill>
            <a:schemeClr val="tx1"/>
          </a:solidFill>
          <a:latin typeface="+mn-lt"/>
          <a:ea typeface="+mn-ea"/>
          <a:cs typeface="+mn-cs"/>
        </a:defRPr>
      </a:lvl5pPr>
      <a:lvl6pPr marL="2160499" algn="l" defTabSz="432100" rtl="0" eaLnBrk="1" latinLnBrk="0" hangingPunct="1">
        <a:defRPr sz="1700" kern="1200">
          <a:solidFill>
            <a:schemeClr val="tx1"/>
          </a:solidFill>
          <a:latin typeface="+mn-lt"/>
          <a:ea typeface="+mn-ea"/>
          <a:cs typeface="+mn-cs"/>
        </a:defRPr>
      </a:lvl6pPr>
      <a:lvl7pPr marL="2592598" algn="l" defTabSz="432100" rtl="0" eaLnBrk="1" latinLnBrk="0" hangingPunct="1">
        <a:defRPr sz="1700" kern="1200">
          <a:solidFill>
            <a:schemeClr val="tx1"/>
          </a:solidFill>
          <a:latin typeface="+mn-lt"/>
          <a:ea typeface="+mn-ea"/>
          <a:cs typeface="+mn-cs"/>
        </a:defRPr>
      </a:lvl7pPr>
      <a:lvl8pPr marL="3024698" algn="l" defTabSz="432100" rtl="0" eaLnBrk="1" latinLnBrk="0" hangingPunct="1">
        <a:defRPr sz="1700" kern="1200">
          <a:solidFill>
            <a:schemeClr val="tx1"/>
          </a:solidFill>
          <a:latin typeface="+mn-lt"/>
          <a:ea typeface="+mn-ea"/>
          <a:cs typeface="+mn-cs"/>
        </a:defRPr>
      </a:lvl8pPr>
      <a:lvl9pPr marL="3456798" algn="l" defTabSz="432100" rtl="0" eaLnBrk="1" latinLnBrk="0" hangingPunct="1">
        <a:defRPr sz="17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ox_small_cmyk_pos_rect.jp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865107" y="178883"/>
            <a:ext cx="1521068" cy="468528"/>
          </a:xfrm>
          <a:prstGeom prst="rect">
            <a:avLst/>
          </a:prstGeom>
        </p:spPr>
      </p:pic>
      <p:sp>
        <p:nvSpPr>
          <p:cNvPr id="9" name="TextBox 8"/>
          <p:cNvSpPr txBox="1"/>
          <p:nvPr userDrawn="1"/>
        </p:nvSpPr>
        <p:spPr>
          <a:xfrm>
            <a:off x="482511" y="339634"/>
            <a:ext cx="5040283" cy="307777"/>
          </a:xfrm>
          <a:prstGeom prst="rect">
            <a:avLst/>
          </a:prstGeom>
          <a:noFill/>
        </p:spPr>
        <p:txBody>
          <a:bodyPr wrap="square" rtlCol="0">
            <a:spAutoFit/>
          </a:bodyPr>
          <a:lstStyle/>
          <a:p>
            <a:r>
              <a:rPr lang="en-US" sz="1400" dirty="0">
                <a:latin typeface="FoundrySterling-Book"/>
              </a:rPr>
              <a:t>Finance Division</a:t>
            </a:r>
          </a:p>
        </p:txBody>
      </p:sp>
      <p:sp>
        <p:nvSpPr>
          <p:cNvPr id="12" name="Rectangle 11"/>
          <p:cNvSpPr>
            <a:spLocks noChangeArrowheads="1"/>
          </p:cNvSpPr>
          <p:nvPr userDrawn="1"/>
        </p:nvSpPr>
        <p:spPr bwMode="auto">
          <a:xfrm>
            <a:off x="0" y="815070"/>
            <a:ext cx="8640763" cy="5668279"/>
          </a:xfrm>
          <a:prstGeom prst="rect">
            <a:avLst/>
          </a:prstGeom>
          <a:solidFill>
            <a:schemeClr val="bg1">
              <a:lumMod val="85000"/>
            </a:schemeClr>
          </a:solidFill>
          <a:ln>
            <a:noFill/>
          </a:ln>
          <a:effectLst>
            <a:outerShdw dist="23000" dir="5400000" rotWithShape="0">
              <a:srgbClr val="000000">
                <a:alpha val="34998"/>
              </a:srgbClr>
            </a:outerShdw>
          </a:effectLst>
        </p:spPr>
        <p:txBody>
          <a:bodyPr anchor="ctr"/>
          <a:lstStyle/>
          <a:p>
            <a:pPr algn="ctr" fontAlgn="auto">
              <a:spcBef>
                <a:spcPts val="0"/>
              </a:spcBef>
              <a:spcAft>
                <a:spcPts val="0"/>
              </a:spcAft>
              <a:defRPr/>
            </a:pPr>
            <a:endParaRPr lang="en-US" dirty="0">
              <a:solidFill>
                <a:schemeClr val="lt1"/>
              </a:solidFill>
              <a:latin typeface="+mn-lt"/>
              <a:ea typeface="+mn-ea"/>
              <a:cs typeface="+mn-cs"/>
            </a:endParaRPr>
          </a:p>
        </p:txBody>
      </p:sp>
      <p:sp>
        <p:nvSpPr>
          <p:cNvPr id="16" name="Slide Number Placeholder 15"/>
          <p:cNvSpPr>
            <a:spLocks noGrp="1"/>
          </p:cNvSpPr>
          <p:nvPr>
            <p:ph type="sldNum" sz="quarter" idx="4"/>
          </p:nvPr>
        </p:nvSpPr>
        <p:spPr>
          <a:xfrm>
            <a:off x="6192838" y="6008688"/>
            <a:ext cx="2016125" cy="346075"/>
          </a:xfrm>
          <a:prstGeom prst="rect">
            <a:avLst/>
          </a:prstGeom>
        </p:spPr>
        <p:txBody>
          <a:bodyPr vert="horz" lIns="91440" tIns="45720" rIns="91440" bIns="45720" rtlCol="0" anchor="ctr"/>
          <a:lstStyle>
            <a:lvl1pPr algn="r">
              <a:defRPr sz="1200">
                <a:solidFill>
                  <a:schemeClr val="tx1">
                    <a:tint val="75000"/>
                  </a:schemeClr>
                </a:solidFill>
              </a:defRPr>
            </a:lvl1pPr>
          </a:lstStyle>
          <a:p>
            <a:fld id="{DA4D58A4-ED91-41C5-BECD-2A93D95DE5C9}" type="slidenum">
              <a:rPr lang="en-GB" smtClean="0"/>
              <a:t>‹#›</a:t>
            </a:fld>
            <a:endParaRPr lang="en-GB" dirty="0"/>
          </a:p>
        </p:txBody>
      </p:sp>
      <p:sp>
        <p:nvSpPr>
          <p:cNvPr id="19" name="Title Placeholder 18"/>
          <p:cNvSpPr>
            <a:spLocks noGrp="1"/>
          </p:cNvSpPr>
          <p:nvPr>
            <p:ph type="title"/>
          </p:nvPr>
        </p:nvSpPr>
        <p:spPr>
          <a:xfrm>
            <a:off x="431800" y="815070"/>
            <a:ext cx="7777163" cy="697818"/>
          </a:xfrm>
          <a:prstGeom prst="rect">
            <a:avLst/>
          </a:prstGeom>
        </p:spPr>
        <p:txBody>
          <a:bodyPr vert="horz" lIns="91440" tIns="45720" rIns="91440" bIns="45720" rtlCol="0" anchor="ctr">
            <a:noAutofit/>
          </a:bodyPr>
          <a:lstStyle/>
          <a:p>
            <a:r>
              <a:rPr lang="en-US"/>
              <a:t>Click to edit Master title style</a:t>
            </a:r>
            <a:endParaRPr lang="en-GB"/>
          </a:p>
        </p:txBody>
      </p:sp>
      <p:sp>
        <p:nvSpPr>
          <p:cNvPr id="20" name="Text Placeholder 19"/>
          <p:cNvSpPr>
            <a:spLocks noGrp="1"/>
          </p:cNvSpPr>
          <p:nvPr>
            <p:ph type="body" idx="1"/>
          </p:nvPr>
        </p:nvSpPr>
        <p:spPr>
          <a:xfrm>
            <a:off x="431800" y="1710266"/>
            <a:ext cx="7777163" cy="408093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03834857"/>
      </p:ext>
    </p:extLst>
  </p:cSld>
  <p:clrMap bg1="lt1" tx1="dk1" bg2="lt2" tx2="dk2" accent1="accent1" accent2="accent2" accent3="accent3" accent4="accent4" accent5="accent5" accent6="accent6" hlink="hlink" folHlink="folHlink"/>
  <p:sldLayoutIdLst>
    <p:sldLayoutId id="2147483661" r:id="rId1"/>
    <p:sldLayoutId id="2147483664" r:id="rId2"/>
  </p:sldLayoutIdLst>
  <p:txStyles>
    <p:titleStyle>
      <a:lvl1pPr algn="l" defTabSz="432100" rtl="0" eaLnBrk="1" latinLnBrk="0" hangingPunct="1">
        <a:spcBef>
          <a:spcPct val="0"/>
        </a:spcBef>
        <a:buNone/>
        <a:defRPr sz="3600" kern="1200">
          <a:solidFill>
            <a:schemeClr val="tx1"/>
          </a:solidFill>
          <a:latin typeface="+mj-lt"/>
          <a:ea typeface="+mj-ea"/>
          <a:cs typeface="+mj-cs"/>
        </a:defRPr>
      </a:lvl1pPr>
    </p:titleStyle>
    <p:bodyStyle>
      <a:lvl1pPr marL="324075" indent="-324075" algn="l" defTabSz="432100" rtl="0" eaLnBrk="1" latinLnBrk="0" hangingPunct="1">
        <a:spcBef>
          <a:spcPct val="20000"/>
        </a:spcBef>
        <a:buFont typeface="Arial"/>
        <a:buChar char="•"/>
        <a:defRPr sz="3000" kern="1200">
          <a:solidFill>
            <a:schemeClr val="tx1"/>
          </a:solidFill>
          <a:latin typeface="+mn-lt"/>
          <a:ea typeface="+mn-ea"/>
          <a:cs typeface="+mn-cs"/>
        </a:defRPr>
      </a:lvl1pPr>
      <a:lvl2pPr marL="702162" indent="-270062" algn="l" defTabSz="432100" rtl="0" eaLnBrk="1" latinLnBrk="0" hangingPunct="1">
        <a:spcBef>
          <a:spcPct val="20000"/>
        </a:spcBef>
        <a:buFont typeface="Arial"/>
        <a:buChar char="–"/>
        <a:defRPr sz="2600" kern="1200">
          <a:solidFill>
            <a:schemeClr val="tx1"/>
          </a:solidFill>
          <a:latin typeface="+mn-lt"/>
          <a:ea typeface="+mn-ea"/>
          <a:cs typeface="+mn-cs"/>
        </a:defRPr>
      </a:lvl2pPr>
      <a:lvl3pPr marL="1080249" indent="-216050" algn="l" defTabSz="432100" rtl="0" eaLnBrk="1" latinLnBrk="0" hangingPunct="1">
        <a:spcBef>
          <a:spcPct val="20000"/>
        </a:spcBef>
        <a:buFont typeface="Arial"/>
        <a:buChar char="•"/>
        <a:defRPr sz="2300" kern="1200">
          <a:solidFill>
            <a:schemeClr val="tx1"/>
          </a:solidFill>
          <a:latin typeface="+mn-lt"/>
          <a:ea typeface="+mn-ea"/>
          <a:cs typeface="+mn-cs"/>
        </a:defRPr>
      </a:lvl3pPr>
      <a:lvl4pPr marL="1512349" indent="-216050" algn="l" defTabSz="432100" rtl="0" eaLnBrk="1" latinLnBrk="0" hangingPunct="1">
        <a:spcBef>
          <a:spcPct val="20000"/>
        </a:spcBef>
        <a:buFont typeface="Arial"/>
        <a:buChar char="–"/>
        <a:defRPr sz="1900" kern="1200">
          <a:solidFill>
            <a:schemeClr val="tx1"/>
          </a:solidFill>
          <a:latin typeface="+mn-lt"/>
          <a:ea typeface="+mn-ea"/>
          <a:cs typeface="+mn-cs"/>
        </a:defRPr>
      </a:lvl4pPr>
      <a:lvl5pPr marL="1944449" indent="-216050" algn="l" defTabSz="432100" rtl="0" eaLnBrk="1" latinLnBrk="0" hangingPunct="1">
        <a:spcBef>
          <a:spcPct val="20000"/>
        </a:spcBef>
        <a:buFont typeface="Arial"/>
        <a:buChar char="»"/>
        <a:defRPr sz="1900" kern="1200">
          <a:solidFill>
            <a:schemeClr val="tx1"/>
          </a:solidFill>
          <a:latin typeface="+mn-lt"/>
          <a:ea typeface="+mn-ea"/>
          <a:cs typeface="+mn-cs"/>
        </a:defRPr>
      </a:lvl5pPr>
      <a:lvl6pPr marL="2376548" indent="-216050" algn="l" defTabSz="432100" rtl="0" eaLnBrk="1" latinLnBrk="0" hangingPunct="1">
        <a:spcBef>
          <a:spcPct val="20000"/>
        </a:spcBef>
        <a:buFont typeface="Arial"/>
        <a:buChar char="•"/>
        <a:defRPr sz="1900" kern="1200">
          <a:solidFill>
            <a:schemeClr val="tx1"/>
          </a:solidFill>
          <a:latin typeface="+mn-lt"/>
          <a:ea typeface="+mn-ea"/>
          <a:cs typeface="+mn-cs"/>
        </a:defRPr>
      </a:lvl6pPr>
      <a:lvl7pPr marL="2808648" indent="-216050" algn="l" defTabSz="432100" rtl="0" eaLnBrk="1" latinLnBrk="0" hangingPunct="1">
        <a:spcBef>
          <a:spcPct val="20000"/>
        </a:spcBef>
        <a:buFont typeface="Arial"/>
        <a:buChar char="•"/>
        <a:defRPr sz="1900" kern="1200">
          <a:solidFill>
            <a:schemeClr val="tx1"/>
          </a:solidFill>
          <a:latin typeface="+mn-lt"/>
          <a:ea typeface="+mn-ea"/>
          <a:cs typeface="+mn-cs"/>
        </a:defRPr>
      </a:lvl7pPr>
      <a:lvl8pPr marL="3240748" indent="-216050" algn="l" defTabSz="432100" rtl="0" eaLnBrk="1" latinLnBrk="0" hangingPunct="1">
        <a:spcBef>
          <a:spcPct val="20000"/>
        </a:spcBef>
        <a:buFont typeface="Arial"/>
        <a:buChar char="•"/>
        <a:defRPr sz="1900" kern="1200">
          <a:solidFill>
            <a:schemeClr val="tx1"/>
          </a:solidFill>
          <a:latin typeface="+mn-lt"/>
          <a:ea typeface="+mn-ea"/>
          <a:cs typeface="+mn-cs"/>
        </a:defRPr>
      </a:lvl8pPr>
      <a:lvl9pPr marL="3672848" indent="-216050" algn="l" defTabSz="432100" rtl="0" eaLnBrk="1" latinLnBrk="0" hangingPunct="1">
        <a:spcBef>
          <a:spcPct val="20000"/>
        </a:spcBef>
        <a:buFont typeface="Arial"/>
        <a:buChar char="•"/>
        <a:defRPr sz="1900" kern="1200">
          <a:solidFill>
            <a:schemeClr val="tx1"/>
          </a:solidFill>
          <a:latin typeface="+mn-lt"/>
          <a:ea typeface="+mn-ea"/>
          <a:cs typeface="+mn-cs"/>
        </a:defRPr>
      </a:lvl9pPr>
    </p:bodyStyle>
    <p:otherStyle>
      <a:defPPr>
        <a:defRPr lang="en-US"/>
      </a:defPPr>
      <a:lvl1pPr marL="0" algn="l" defTabSz="432100" rtl="0" eaLnBrk="1" latinLnBrk="0" hangingPunct="1">
        <a:defRPr sz="1700" kern="1200">
          <a:solidFill>
            <a:schemeClr val="tx1"/>
          </a:solidFill>
          <a:latin typeface="+mn-lt"/>
          <a:ea typeface="+mn-ea"/>
          <a:cs typeface="+mn-cs"/>
        </a:defRPr>
      </a:lvl1pPr>
      <a:lvl2pPr marL="432100" algn="l" defTabSz="432100" rtl="0" eaLnBrk="1" latinLnBrk="0" hangingPunct="1">
        <a:defRPr sz="1700" kern="1200">
          <a:solidFill>
            <a:schemeClr val="tx1"/>
          </a:solidFill>
          <a:latin typeface="+mn-lt"/>
          <a:ea typeface="+mn-ea"/>
          <a:cs typeface="+mn-cs"/>
        </a:defRPr>
      </a:lvl2pPr>
      <a:lvl3pPr marL="864199" algn="l" defTabSz="432100" rtl="0" eaLnBrk="1" latinLnBrk="0" hangingPunct="1">
        <a:defRPr sz="1700" kern="1200">
          <a:solidFill>
            <a:schemeClr val="tx1"/>
          </a:solidFill>
          <a:latin typeface="+mn-lt"/>
          <a:ea typeface="+mn-ea"/>
          <a:cs typeface="+mn-cs"/>
        </a:defRPr>
      </a:lvl3pPr>
      <a:lvl4pPr marL="1296299" algn="l" defTabSz="432100" rtl="0" eaLnBrk="1" latinLnBrk="0" hangingPunct="1">
        <a:defRPr sz="1700" kern="1200">
          <a:solidFill>
            <a:schemeClr val="tx1"/>
          </a:solidFill>
          <a:latin typeface="+mn-lt"/>
          <a:ea typeface="+mn-ea"/>
          <a:cs typeface="+mn-cs"/>
        </a:defRPr>
      </a:lvl4pPr>
      <a:lvl5pPr marL="1728399" algn="l" defTabSz="432100" rtl="0" eaLnBrk="1" latinLnBrk="0" hangingPunct="1">
        <a:defRPr sz="1700" kern="1200">
          <a:solidFill>
            <a:schemeClr val="tx1"/>
          </a:solidFill>
          <a:latin typeface="+mn-lt"/>
          <a:ea typeface="+mn-ea"/>
          <a:cs typeface="+mn-cs"/>
        </a:defRPr>
      </a:lvl5pPr>
      <a:lvl6pPr marL="2160499" algn="l" defTabSz="432100" rtl="0" eaLnBrk="1" latinLnBrk="0" hangingPunct="1">
        <a:defRPr sz="1700" kern="1200">
          <a:solidFill>
            <a:schemeClr val="tx1"/>
          </a:solidFill>
          <a:latin typeface="+mn-lt"/>
          <a:ea typeface="+mn-ea"/>
          <a:cs typeface="+mn-cs"/>
        </a:defRPr>
      </a:lvl6pPr>
      <a:lvl7pPr marL="2592598" algn="l" defTabSz="432100" rtl="0" eaLnBrk="1" latinLnBrk="0" hangingPunct="1">
        <a:defRPr sz="1700" kern="1200">
          <a:solidFill>
            <a:schemeClr val="tx1"/>
          </a:solidFill>
          <a:latin typeface="+mn-lt"/>
          <a:ea typeface="+mn-ea"/>
          <a:cs typeface="+mn-cs"/>
        </a:defRPr>
      </a:lvl7pPr>
      <a:lvl8pPr marL="3024698" algn="l" defTabSz="432100" rtl="0" eaLnBrk="1" latinLnBrk="0" hangingPunct="1">
        <a:defRPr sz="1700" kern="1200">
          <a:solidFill>
            <a:schemeClr val="tx1"/>
          </a:solidFill>
          <a:latin typeface="+mn-lt"/>
          <a:ea typeface="+mn-ea"/>
          <a:cs typeface="+mn-cs"/>
        </a:defRPr>
      </a:lvl8pPr>
      <a:lvl9pPr marL="3456798" algn="l" defTabSz="432100" rtl="0" eaLnBrk="1" latinLnBrk="0" hangingPunct="1">
        <a:defRPr sz="1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hyperlink" Target="mailto:financial.assurance@admin.ox.ac.uk" TargetMode="Externa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hyperlink" Target="mailto:finance.pogs@admin.ox.ac.uk" TargetMode="External"/><Relationship Id="rId2" Type="http://schemas.openxmlformats.org/officeDocument/2006/relationships/hyperlink" Target="mailto:financial.assurance@admin.ox.ac.uk" TargetMode="External"/><Relationship Id="rId1" Type="http://schemas.openxmlformats.org/officeDocument/2006/relationships/slideLayout" Target="../slideLayouts/slideLayout3.xml"/><Relationship Id="rId4" Type="http://schemas.openxmlformats.org/officeDocument/2006/relationships/hyperlink" Target="mailto:counterfraud@admin.ox.ac.uk"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hyperlink" Target="mailto:financial.assurance@admin.ox.ac.uk"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 Id="rId5" Type="http://schemas.openxmlformats.org/officeDocument/2006/relationships/image" Target="../media/image7.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32303" y="2016125"/>
            <a:ext cx="5040283" cy="1508105"/>
          </a:xfrm>
          <a:prstGeom prst="rect">
            <a:avLst/>
          </a:prstGeom>
          <a:noFill/>
        </p:spPr>
        <p:txBody>
          <a:bodyPr wrap="square" rtlCol="0">
            <a:spAutoFit/>
          </a:bodyPr>
          <a:lstStyle/>
          <a:p>
            <a:r>
              <a:rPr lang="en-US" sz="3200" dirty="0">
                <a:solidFill>
                  <a:schemeClr val="bg1"/>
                </a:solidFill>
                <a:latin typeface="FoundrySterling-Book"/>
              </a:rPr>
              <a:t>Year-End Roadshow 2024: Financial Assurance</a:t>
            </a:r>
          </a:p>
          <a:p>
            <a:endParaRPr lang="en-US" sz="1400" dirty="0">
              <a:solidFill>
                <a:schemeClr val="bg1"/>
              </a:solidFill>
              <a:latin typeface="FoundrySterling-Book"/>
            </a:endParaRPr>
          </a:p>
          <a:p>
            <a:endParaRPr lang="en-US" sz="1400" dirty="0">
              <a:solidFill>
                <a:schemeClr val="bg1"/>
              </a:solidFill>
              <a:latin typeface="FoundrySterling-Book"/>
            </a:endParaRPr>
          </a:p>
        </p:txBody>
      </p:sp>
    </p:spTree>
    <p:extLst>
      <p:ext uri="{BB962C8B-B14F-4D97-AF65-F5344CB8AC3E}">
        <p14:creationId xmlns:p14="http://schemas.microsoft.com/office/powerpoint/2010/main" val="36085582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B26AFD3-01BF-4FD6-BE0A-99695A584D22}"/>
              </a:ext>
            </a:extLst>
          </p:cNvPr>
          <p:cNvSpPr>
            <a:spLocks noGrp="1"/>
          </p:cNvSpPr>
          <p:nvPr>
            <p:ph type="title"/>
          </p:nvPr>
        </p:nvSpPr>
        <p:spPr/>
        <p:txBody>
          <a:bodyPr/>
          <a:lstStyle/>
          <a:p>
            <a:r>
              <a:rPr lang="en-GB" dirty="0"/>
              <a:t>Completing the return</a:t>
            </a:r>
          </a:p>
        </p:txBody>
      </p:sp>
      <p:pic>
        <p:nvPicPr>
          <p:cNvPr id="4" name="Content Placeholder 3">
            <a:extLst>
              <a:ext uri="{FF2B5EF4-FFF2-40B4-BE49-F238E27FC236}">
                <a16:creationId xmlns:a16="http://schemas.microsoft.com/office/drawing/2014/main" id="{7B6F13EC-BCC7-43D4-9DC9-276BE88DB486}"/>
              </a:ext>
            </a:extLst>
          </p:cNvPr>
          <p:cNvPicPr>
            <a:picLocks noGrp="1" noChangeAspect="1"/>
          </p:cNvPicPr>
          <p:nvPr>
            <p:ph sz="quarter" idx="10"/>
          </p:nvPr>
        </p:nvPicPr>
        <p:blipFill rotWithShape="1">
          <a:blip r:embed="rId3"/>
          <a:srcRect l="1383" t="24264" r="10877" b="7039"/>
          <a:stretch/>
        </p:blipFill>
        <p:spPr bwMode="auto">
          <a:xfrm>
            <a:off x="601130" y="1618400"/>
            <a:ext cx="7722833" cy="3401275"/>
          </a:xfrm>
          <a:prstGeom prst="rect">
            <a:avLst/>
          </a:prstGeom>
          <a:ln>
            <a:noFill/>
          </a:ln>
          <a:extLst>
            <a:ext uri="{53640926-AAD7-44D8-BBD7-CCE9431645EC}">
              <a14:shadowObscured xmlns:a14="http://schemas.microsoft.com/office/drawing/2010/main"/>
            </a:ext>
          </a:extLst>
        </p:spPr>
      </p:pic>
      <p:sp>
        <p:nvSpPr>
          <p:cNvPr id="5" name="Left Arrow 7">
            <a:extLst>
              <a:ext uri="{FF2B5EF4-FFF2-40B4-BE49-F238E27FC236}">
                <a16:creationId xmlns:a16="http://schemas.microsoft.com/office/drawing/2014/main" id="{BDA30475-34C3-423F-AB5C-D0551464554E}"/>
              </a:ext>
            </a:extLst>
          </p:cNvPr>
          <p:cNvSpPr/>
          <p:nvPr/>
        </p:nvSpPr>
        <p:spPr>
          <a:xfrm rot="19639103">
            <a:off x="2218548" y="1964999"/>
            <a:ext cx="1426609" cy="487169"/>
          </a:xfrm>
          <a:prstGeom prst="leftArrow">
            <a:avLst/>
          </a:prstGeom>
          <a:solidFill>
            <a:srgbClr val="CC0099"/>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200" dirty="0"/>
              <a:t>Navigation</a:t>
            </a:r>
          </a:p>
        </p:txBody>
      </p:sp>
      <p:sp>
        <p:nvSpPr>
          <p:cNvPr id="6" name="Left Arrow 7">
            <a:extLst>
              <a:ext uri="{FF2B5EF4-FFF2-40B4-BE49-F238E27FC236}">
                <a16:creationId xmlns:a16="http://schemas.microsoft.com/office/drawing/2014/main" id="{26CDFA44-7E6E-48D2-AAED-80848B33EECB}"/>
              </a:ext>
            </a:extLst>
          </p:cNvPr>
          <p:cNvSpPr/>
          <p:nvPr/>
        </p:nvSpPr>
        <p:spPr>
          <a:xfrm rot="19639103">
            <a:off x="6878753" y="2088824"/>
            <a:ext cx="1426609" cy="487169"/>
          </a:xfrm>
          <a:prstGeom prst="leftArrow">
            <a:avLst/>
          </a:prstGeom>
          <a:solidFill>
            <a:srgbClr val="CC0099"/>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200" dirty="0"/>
              <a:t>Tracking</a:t>
            </a:r>
          </a:p>
        </p:txBody>
      </p:sp>
    </p:spTree>
    <p:extLst>
      <p:ext uri="{BB962C8B-B14F-4D97-AF65-F5344CB8AC3E}">
        <p14:creationId xmlns:p14="http://schemas.microsoft.com/office/powerpoint/2010/main" val="2797565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DA6CA1D-6EDC-42B8-8EF4-8344AFB95BA5}"/>
              </a:ext>
            </a:extLst>
          </p:cNvPr>
          <p:cNvSpPr>
            <a:spLocks noGrp="1"/>
          </p:cNvSpPr>
          <p:nvPr>
            <p:ph sz="quarter" idx="10"/>
          </p:nvPr>
        </p:nvSpPr>
        <p:spPr/>
        <p:txBody>
          <a:bodyPr>
            <a:normAutofit/>
          </a:bodyPr>
          <a:lstStyle/>
          <a:p>
            <a:pPr marL="0" indent="0">
              <a:lnSpc>
                <a:spcPct val="80000"/>
              </a:lnSpc>
              <a:buNone/>
            </a:pPr>
            <a:r>
              <a:rPr lang="en-GB" sz="2400" dirty="0">
                <a:solidFill>
                  <a:srgbClr val="002147"/>
                </a:solidFill>
              </a:rPr>
              <a:t>Each section includes:</a:t>
            </a:r>
          </a:p>
          <a:p>
            <a:pPr marL="0" indent="0">
              <a:lnSpc>
                <a:spcPct val="80000"/>
              </a:lnSpc>
              <a:buNone/>
            </a:pPr>
            <a:endParaRPr lang="en-GB" sz="2400" dirty="0">
              <a:solidFill>
                <a:srgbClr val="002147"/>
              </a:solidFill>
            </a:endParaRPr>
          </a:p>
          <a:p>
            <a:pPr marL="0" indent="0">
              <a:lnSpc>
                <a:spcPct val="80000"/>
              </a:lnSpc>
              <a:buNone/>
            </a:pPr>
            <a:r>
              <a:rPr lang="en-GB" sz="2400" dirty="0">
                <a:solidFill>
                  <a:srgbClr val="002147"/>
                </a:solidFill>
              </a:rPr>
              <a:t>	1) Communication of good practice:</a:t>
            </a:r>
          </a:p>
          <a:p>
            <a:pPr lvl="2">
              <a:lnSpc>
                <a:spcPct val="80000"/>
              </a:lnSpc>
            </a:pPr>
            <a:r>
              <a:rPr lang="en-GB" sz="1800" dirty="0">
                <a:solidFill>
                  <a:srgbClr val="002147"/>
                </a:solidFill>
              </a:rPr>
              <a:t>An overview of the key process elements and controls.</a:t>
            </a:r>
          </a:p>
          <a:p>
            <a:pPr lvl="2">
              <a:lnSpc>
                <a:spcPct val="80000"/>
              </a:lnSpc>
            </a:pPr>
            <a:r>
              <a:rPr lang="en-GB" sz="1800" dirty="0">
                <a:solidFill>
                  <a:srgbClr val="002147"/>
                </a:solidFill>
              </a:rPr>
              <a:t>If relevant, new areas are highlighted.</a:t>
            </a:r>
          </a:p>
          <a:p>
            <a:pPr lvl="2">
              <a:lnSpc>
                <a:spcPct val="80000"/>
              </a:lnSpc>
            </a:pPr>
            <a:r>
              <a:rPr lang="en-GB" sz="1800" dirty="0">
                <a:solidFill>
                  <a:srgbClr val="002147"/>
                </a:solidFill>
              </a:rPr>
              <a:t>Links are embedded.</a:t>
            </a:r>
          </a:p>
          <a:p>
            <a:pPr marL="0" indent="0">
              <a:lnSpc>
                <a:spcPct val="80000"/>
              </a:lnSpc>
              <a:buNone/>
            </a:pPr>
            <a:endParaRPr lang="en-GB" sz="2400" i="1" dirty="0">
              <a:solidFill>
                <a:srgbClr val="002147"/>
              </a:solidFill>
            </a:endParaRPr>
          </a:p>
          <a:p>
            <a:pPr marL="0" indent="0">
              <a:lnSpc>
                <a:spcPct val="80000"/>
              </a:lnSpc>
              <a:buNone/>
            </a:pPr>
            <a:r>
              <a:rPr lang="en-GB" sz="2400" dirty="0">
                <a:solidFill>
                  <a:srgbClr val="002147"/>
                </a:solidFill>
              </a:rPr>
              <a:t>	2) Questions</a:t>
            </a:r>
          </a:p>
          <a:p>
            <a:pPr marL="0" indent="0">
              <a:buNone/>
            </a:pPr>
            <a:endParaRPr lang="en-GB" sz="1800" i="1" dirty="0">
              <a:solidFill>
                <a:srgbClr val="002147"/>
              </a:solidFill>
            </a:endParaRPr>
          </a:p>
          <a:p>
            <a:pPr marL="0" indent="0">
              <a:buNone/>
            </a:pPr>
            <a:r>
              <a:rPr lang="en-GB" sz="1800" i="1" dirty="0">
                <a:solidFill>
                  <a:srgbClr val="002147"/>
                </a:solidFill>
              </a:rPr>
              <a:t>Note: the return can be kept as a reference document and used at any time of year.</a:t>
            </a:r>
          </a:p>
          <a:p>
            <a:endParaRPr lang="en-GB" dirty="0"/>
          </a:p>
        </p:txBody>
      </p:sp>
      <p:sp>
        <p:nvSpPr>
          <p:cNvPr id="3" name="Title 2">
            <a:extLst>
              <a:ext uri="{FF2B5EF4-FFF2-40B4-BE49-F238E27FC236}">
                <a16:creationId xmlns:a16="http://schemas.microsoft.com/office/drawing/2014/main" id="{AA6898D5-159F-4DBE-B3AE-59A68D6FB5FC}"/>
              </a:ext>
            </a:extLst>
          </p:cNvPr>
          <p:cNvSpPr>
            <a:spLocks noGrp="1"/>
          </p:cNvSpPr>
          <p:nvPr>
            <p:ph type="title"/>
          </p:nvPr>
        </p:nvSpPr>
        <p:spPr/>
        <p:txBody>
          <a:bodyPr/>
          <a:lstStyle/>
          <a:p>
            <a:r>
              <a:rPr lang="en-GB" dirty="0">
                <a:solidFill>
                  <a:srgbClr val="002147"/>
                </a:solidFill>
              </a:rPr>
              <a:t>Completing the return</a:t>
            </a:r>
          </a:p>
        </p:txBody>
      </p:sp>
    </p:spTree>
    <p:extLst>
      <p:ext uri="{BB962C8B-B14F-4D97-AF65-F5344CB8AC3E}">
        <p14:creationId xmlns:p14="http://schemas.microsoft.com/office/powerpoint/2010/main" val="16383609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7045CF5-B693-4DBC-BB8E-40D8357C0DC3}"/>
              </a:ext>
            </a:extLst>
          </p:cNvPr>
          <p:cNvSpPr>
            <a:spLocks noGrp="1"/>
          </p:cNvSpPr>
          <p:nvPr>
            <p:ph type="title"/>
          </p:nvPr>
        </p:nvSpPr>
        <p:spPr/>
        <p:txBody>
          <a:bodyPr/>
          <a:lstStyle/>
          <a:p>
            <a:r>
              <a:rPr lang="en-GB" dirty="0"/>
              <a:t>Completing the return</a:t>
            </a:r>
          </a:p>
        </p:txBody>
      </p:sp>
      <p:pic>
        <p:nvPicPr>
          <p:cNvPr id="4" name="Picture 3">
            <a:extLst>
              <a:ext uri="{FF2B5EF4-FFF2-40B4-BE49-F238E27FC236}">
                <a16:creationId xmlns:a16="http://schemas.microsoft.com/office/drawing/2014/main" id="{F4CFFD70-1FC1-486D-9E27-8DF846D466E3}"/>
              </a:ext>
            </a:extLst>
          </p:cNvPr>
          <p:cNvPicPr>
            <a:picLocks noChangeAspect="1"/>
          </p:cNvPicPr>
          <p:nvPr/>
        </p:nvPicPr>
        <p:blipFill rotWithShape="1">
          <a:blip r:embed="rId2"/>
          <a:srcRect l="2859" t="26235" r="19197" b="6713"/>
          <a:stretch/>
        </p:blipFill>
        <p:spPr bwMode="auto">
          <a:xfrm>
            <a:off x="601130" y="1785149"/>
            <a:ext cx="7276035" cy="3520276"/>
          </a:xfrm>
          <a:prstGeom prst="rect">
            <a:avLst/>
          </a:prstGeom>
          <a:ln>
            <a:noFill/>
          </a:ln>
          <a:extLst>
            <a:ext uri="{53640926-AAD7-44D8-BBD7-CCE9431645EC}">
              <a14:shadowObscured xmlns:a14="http://schemas.microsoft.com/office/drawing/2010/main"/>
            </a:ext>
          </a:extLst>
        </p:spPr>
      </p:pic>
      <p:sp>
        <p:nvSpPr>
          <p:cNvPr id="7" name="Left Arrow 7">
            <a:extLst>
              <a:ext uri="{FF2B5EF4-FFF2-40B4-BE49-F238E27FC236}">
                <a16:creationId xmlns:a16="http://schemas.microsoft.com/office/drawing/2014/main" id="{B3122472-15D6-4553-9290-662C2E754E6B}"/>
              </a:ext>
            </a:extLst>
          </p:cNvPr>
          <p:cNvSpPr/>
          <p:nvPr/>
        </p:nvSpPr>
        <p:spPr>
          <a:xfrm rot="19639103">
            <a:off x="3066394" y="2900125"/>
            <a:ext cx="724887" cy="352431"/>
          </a:xfrm>
          <a:prstGeom prst="leftArrow">
            <a:avLst/>
          </a:prstGeom>
          <a:solidFill>
            <a:srgbClr val="CC0099"/>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200" dirty="0"/>
          </a:p>
        </p:txBody>
      </p:sp>
    </p:spTree>
    <p:extLst>
      <p:ext uri="{BB962C8B-B14F-4D97-AF65-F5344CB8AC3E}">
        <p14:creationId xmlns:p14="http://schemas.microsoft.com/office/powerpoint/2010/main" val="3702297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724AEA3-70B3-431A-AB8F-20248D00B648}"/>
              </a:ext>
            </a:extLst>
          </p:cNvPr>
          <p:cNvSpPr>
            <a:spLocks noGrp="1"/>
          </p:cNvSpPr>
          <p:nvPr>
            <p:ph type="title"/>
          </p:nvPr>
        </p:nvSpPr>
        <p:spPr/>
        <p:txBody>
          <a:bodyPr/>
          <a:lstStyle/>
          <a:p>
            <a:r>
              <a:rPr lang="en-GB" dirty="0"/>
              <a:t>Completing the return</a:t>
            </a:r>
          </a:p>
        </p:txBody>
      </p:sp>
      <p:pic>
        <p:nvPicPr>
          <p:cNvPr id="4" name="Picture 3">
            <a:extLst>
              <a:ext uri="{FF2B5EF4-FFF2-40B4-BE49-F238E27FC236}">
                <a16:creationId xmlns:a16="http://schemas.microsoft.com/office/drawing/2014/main" id="{C3D96B63-47A8-48C2-ADE0-06DFB37B433F}"/>
              </a:ext>
            </a:extLst>
          </p:cNvPr>
          <p:cNvPicPr>
            <a:picLocks noChangeAspect="1"/>
          </p:cNvPicPr>
          <p:nvPr/>
        </p:nvPicPr>
        <p:blipFill rotWithShape="1">
          <a:blip r:embed="rId2"/>
          <a:srcRect l="2122" t="24924" r="18386" b="6385"/>
          <a:stretch/>
        </p:blipFill>
        <p:spPr bwMode="auto">
          <a:xfrm>
            <a:off x="601131" y="1706244"/>
            <a:ext cx="7307890" cy="355155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7275839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6BCDD68-8707-4F93-8D0F-A3F00D780231}"/>
              </a:ext>
            </a:extLst>
          </p:cNvPr>
          <p:cNvSpPr>
            <a:spLocks noGrp="1"/>
          </p:cNvSpPr>
          <p:nvPr>
            <p:ph type="title"/>
          </p:nvPr>
        </p:nvSpPr>
        <p:spPr/>
        <p:txBody>
          <a:bodyPr/>
          <a:lstStyle/>
          <a:p>
            <a:r>
              <a:rPr lang="en-GB" dirty="0"/>
              <a:t>Completing the return</a:t>
            </a:r>
          </a:p>
        </p:txBody>
      </p:sp>
      <p:pic>
        <p:nvPicPr>
          <p:cNvPr id="4" name="Picture 3">
            <a:extLst>
              <a:ext uri="{FF2B5EF4-FFF2-40B4-BE49-F238E27FC236}">
                <a16:creationId xmlns:a16="http://schemas.microsoft.com/office/drawing/2014/main" id="{D079DCAA-3536-42F2-9352-BE5A9DF8C20F}"/>
              </a:ext>
            </a:extLst>
          </p:cNvPr>
          <p:cNvPicPr>
            <a:picLocks noChangeAspect="1"/>
          </p:cNvPicPr>
          <p:nvPr/>
        </p:nvPicPr>
        <p:blipFill rotWithShape="1">
          <a:blip r:embed="rId3"/>
          <a:srcRect l="9501" t="26237" r="4062" b="7014"/>
          <a:stretch/>
        </p:blipFill>
        <p:spPr bwMode="auto">
          <a:xfrm>
            <a:off x="77256" y="1753076"/>
            <a:ext cx="7339544" cy="3187464"/>
          </a:xfrm>
          <a:prstGeom prst="rect">
            <a:avLst/>
          </a:prstGeom>
          <a:ln>
            <a:noFill/>
          </a:ln>
          <a:extLst>
            <a:ext uri="{53640926-AAD7-44D8-BBD7-CCE9431645EC}">
              <a14:shadowObscured xmlns:a14="http://schemas.microsoft.com/office/drawing/2010/main"/>
            </a:ext>
          </a:extLst>
        </p:spPr>
      </p:pic>
      <p:sp>
        <p:nvSpPr>
          <p:cNvPr id="7" name="Left Arrow 7">
            <a:extLst>
              <a:ext uri="{FF2B5EF4-FFF2-40B4-BE49-F238E27FC236}">
                <a16:creationId xmlns:a16="http://schemas.microsoft.com/office/drawing/2014/main" id="{D5A9514B-5058-41CA-A2E9-5FE74AE2A6AF}"/>
              </a:ext>
            </a:extLst>
          </p:cNvPr>
          <p:cNvSpPr/>
          <p:nvPr/>
        </p:nvSpPr>
        <p:spPr>
          <a:xfrm rot="19639103">
            <a:off x="5744668" y="4056170"/>
            <a:ext cx="724887" cy="352431"/>
          </a:xfrm>
          <a:prstGeom prst="leftArrow">
            <a:avLst/>
          </a:prstGeom>
          <a:solidFill>
            <a:srgbClr val="CC0099"/>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200" dirty="0"/>
          </a:p>
        </p:txBody>
      </p:sp>
      <p:sp>
        <p:nvSpPr>
          <p:cNvPr id="8" name="Left Arrow 7">
            <a:extLst>
              <a:ext uri="{FF2B5EF4-FFF2-40B4-BE49-F238E27FC236}">
                <a16:creationId xmlns:a16="http://schemas.microsoft.com/office/drawing/2014/main" id="{7AEE0C72-F6C9-4577-8EFE-1EFA17D7062D}"/>
              </a:ext>
            </a:extLst>
          </p:cNvPr>
          <p:cNvSpPr/>
          <p:nvPr/>
        </p:nvSpPr>
        <p:spPr>
          <a:xfrm rot="19639103">
            <a:off x="1868906" y="4056171"/>
            <a:ext cx="724887" cy="352431"/>
          </a:xfrm>
          <a:prstGeom prst="leftArrow">
            <a:avLst/>
          </a:prstGeom>
          <a:solidFill>
            <a:srgbClr val="CC0099"/>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200" dirty="0"/>
          </a:p>
        </p:txBody>
      </p:sp>
      <p:sp>
        <p:nvSpPr>
          <p:cNvPr id="2" name="TextBox 1">
            <a:extLst>
              <a:ext uri="{FF2B5EF4-FFF2-40B4-BE49-F238E27FC236}">
                <a16:creationId xmlns:a16="http://schemas.microsoft.com/office/drawing/2014/main" id="{8F54D8B6-275B-4FF5-AABA-F5E5672A02E4}"/>
              </a:ext>
            </a:extLst>
          </p:cNvPr>
          <p:cNvSpPr txBox="1"/>
          <p:nvPr/>
        </p:nvSpPr>
        <p:spPr>
          <a:xfrm>
            <a:off x="1052676" y="5425844"/>
            <a:ext cx="6789574" cy="707886"/>
          </a:xfrm>
          <a:prstGeom prst="rect">
            <a:avLst/>
          </a:prstGeom>
          <a:noFill/>
        </p:spPr>
        <p:txBody>
          <a:bodyPr wrap="square" rtlCol="0">
            <a:spAutoFit/>
          </a:bodyPr>
          <a:lstStyle/>
          <a:p>
            <a:r>
              <a:rPr lang="en-GB" sz="2000" dirty="0">
                <a:solidFill>
                  <a:srgbClr val="BF1BC3"/>
                </a:solidFill>
              </a:rPr>
              <a:t>Save action required: </a:t>
            </a:r>
            <a:r>
              <a:rPr lang="en-GB" sz="2000" dirty="0">
                <a:solidFill>
                  <a:srgbClr val="002147"/>
                </a:solidFill>
              </a:rPr>
              <a:t>To save you must click ‘Save and move to next section</a:t>
            </a:r>
            <a:r>
              <a:rPr lang="en-GB" sz="2000" dirty="0"/>
              <a:t>’</a:t>
            </a:r>
          </a:p>
        </p:txBody>
      </p:sp>
    </p:spTree>
    <p:extLst>
      <p:ext uri="{BB962C8B-B14F-4D97-AF65-F5344CB8AC3E}">
        <p14:creationId xmlns:p14="http://schemas.microsoft.com/office/powerpoint/2010/main" val="403327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343F31D-67C4-466F-A19D-C4DEC0BFD7AB}"/>
              </a:ext>
            </a:extLst>
          </p:cNvPr>
          <p:cNvSpPr>
            <a:spLocks noGrp="1"/>
          </p:cNvSpPr>
          <p:nvPr>
            <p:ph type="title"/>
          </p:nvPr>
        </p:nvSpPr>
        <p:spPr/>
        <p:txBody>
          <a:bodyPr/>
          <a:lstStyle/>
          <a:p>
            <a:r>
              <a:rPr lang="en-GB" dirty="0"/>
              <a:t>Submission and approval</a:t>
            </a:r>
          </a:p>
        </p:txBody>
      </p:sp>
      <p:pic>
        <p:nvPicPr>
          <p:cNvPr id="4" name="Picture 3">
            <a:extLst>
              <a:ext uri="{FF2B5EF4-FFF2-40B4-BE49-F238E27FC236}">
                <a16:creationId xmlns:a16="http://schemas.microsoft.com/office/drawing/2014/main" id="{276FD378-403D-44C0-8939-7F513E484F66}"/>
              </a:ext>
            </a:extLst>
          </p:cNvPr>
          <p:cNvPicPr>
            <a:picLocks noChangeAspect="1"/>
          </p:cNvPicPr>
          <p:nvPr/>
        </p:nvPicPr>
        <p:blipFill rotWithShape="1">
          <a:blip r:embed="rId3"/>
          <a:srcRect l="3044" t="26891" r="4185" b="7532"/>
          <a:stretch/>
        </p:blipFill>
        <p:spPr bwMode="auto">
          <a:xfrm>
            <a:off x="671670" y="1756832"/>
            <a:ext cx="7273595" cy="2891367"/>
          </a:xfrm>
          <a:prstGeom prst="rect">
            <a:avLst/>
          </a:prstGeom>
          <a:ln>
            <a:noFill/>
          </a:ln>
          <a:extLst>
            <a:ext uri="{53640926-AAD7-44D8-BBD7-CCE9431645EC}">
              <a14:shadowObscured xmlns:a14="http://schemas.microsoft.com/office/drawing/2010/main"/>
            </a:ext>
          </a:extLst>
        </p:spPr>
      </p:pic>
      <p:sp>
        <p:nvSpPr>
          <p:cNvPr id="5" name="Left Arrow 7">
            <a:extLst>
              <a:ext uri="{FF2B5EF4-FFF2-40B4-BE49-F238E27FC236}">
                <a16:creationId xmlns:a16="http://schemas.microsoft.com/office/drawing/2014/main" id="{DABD3B54-4DCB-45C2-A86D-B9A798AC2D74}"/>
              </a:ext>
            </a:extLst>
          </p:cNvPr>
          <p:cNvSpPr/>
          <p:nvPr/>
        </p:nvSpPr>
        <p:spPr>
          <a:xfrm rot="19639103">
            <a:off x="1885293" y="4014550"/>
            <a:ext cx="724887" cy="352431"/>
          </a:xfrm>
          <a:prstGeom prst="leftArrow">
            <a:avLst/>
          </a:prstGeom>
          <a:solidFill>
            <a:srgbClr val="CC0099"/>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200" dirty="0"/>
          </a:p>
        </p:txBody>
      </p:sp>
      <p:sp>
        <p:nvSpPr>
          <p:cNvPr id="6" name="TextBox 5">
            <a:extLst>
              <a:ext uri="{FF2B5EF4-FFF2-40B4-BE49-F238E27FC236}">
                <a16:creationId xmlns:a16="http://schemas.microsoft.com/office/drawing/2014/main" id="{06FC8321-736E-4EDA-9C75-A36C5F980E91}"/>
              </a:ext>
            </a:extLst>
          </p:cNvPr>
          <p:cNvSpPr txBox="1"/>
          <p:nvPr/>
        </p:nvSpPr>
        <p:spPr>
          <a:xfrm>
            <a:off x="671670" y="4838698"/>
            <a:ext cx="6789574" cy="830997"/>
          </a:xfrm>
          <a:prstGeom prst="rect">
            <a:avLst/>
          </a:prstGeom>
          <a:noFill/>
        </p:spPr>
        <p:txBody>
          <a:bodyPr wrap="square" rtlCol="0">
            <a:spAutoFit/>
          </a:bodyPr>
          <a:lstStyle/>
          <a:p>
            <a:r>
              <a:rPr lang="en-GB" sz="1800" dirty="0"/>
              <a:t>Summary of mandatory questions</a:t>
            </a:r>
          </a:p>
          <a:p>
            <a:endParaRPr lang="en-GB" sz="1200" dirty="0"/>
          </a:p>
          <a:p>
            <a:r>
              <a:rPr lang="en-GB" sz="1800" dirty="0"/>
              <a:t>If all complete, you have the option to submit for review or approval</a:t>
            </a:r>
          </a:p>
        </p:txBody>
      </p:sp>
    </p:spTree>
    <p:extLst>
      <p:ext uri="{BB962C8B-B14F-4D97-AF65-F5344CB8AC3E}">
        <p14:creationId xmlns:p14="http://schemas.microsoft.com/office/powerpoint/2010/main" val="2364093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7AE31B9-355F-4273-8C78-7B4A841B52D0}"/>
              </a:ext>
            </a:extLst>
          </p:cNvPr>
          <p:cNvSpPr>
            <a:spLocks noGrp="1"/>
          </p:cNvSpPr>
          <p:nvPr>
            <p:ph sz="quarter" idx="10"/>
          </p:nvPr>
        </p:nvSpPr>
        <p:spPr>
          <a:xfrm>
            <a:off x="601131" y="1400175"/>
            <a:ext cx="7459133" cy="4647189"/>
          </a:xfrm>
        </p:spPr>
        <p:txBody>
          <a:bodyPr>
            <a:normAutofit fontScale="70000" lnSpcReduction="20000"/>
          </a:bodyPr>
          <a:lstStyle/>
          <a:p>
            <a:pPr marL="0" indent="0">
              <a:buNone/>
            </a:pPr>
            <a:r>
              <a:rPr lang="en-GB" dirty="0">
                <a:solidFill>
                  <a:srgbClr val="002147"/>
                </a:solidFill>
              </a:rPr>
              <a:t>July 2024: </a:t>
            </a:r>
          </a:p>
          <a:p>
            <a:pPr lvl="1"/>
            <a:r>
              <a:rPr lang="en-GB" sz="2000" dirty="0">
                <a:solidFill>
                  <a:srgbClr val="002147"/>
                </a:solidFill>
              </a:rPr>
              <a:t>Please let us know of any updates to your HAFs/</a:t>
            </a:r>
            <a:r>
              <a:rPr lang="en-GB" sz="2000" dirty="0" err="1">
                <a:solidFill>
                  <a:srgbClr val="002147"/>
                </a:solidFill>
              </a:rPr>
              <a:t>HoDs</a:t>
            </a:r>
            <a:r>
              <a:rPr lang="en-GB" sz="2000" dirty="0">
                <a:solidFill>
                  <a:srgbClr val="002147"/>
                </a:solidFill>
              </a:rPr>
              <a:t> as Coordinators and Approvers are pre-loaded into the return – email </a:t>
            </a:r>
            <a:r>
              <a:rPr lang="en-US" sz="2000" dirty="0">
                <a:solidFill>
                  <a:srgbClr val="002147"/>
                </a:solidFill>
                <a:hlinkClick r:id="rId2"/>
              </a:rPr>
              <a:t>financial.assurance@admin.ox.ac.uk</a:t>
            </a:r>
            <a:endParaRPr lang="en-US" sz="2000" dirty="0">
              <a:solidFill>
                <a:srgbClr val="002147"/>
              </a:solidFill>
            </a:endParaRPr>
          </a:p>
          <a:p>
            <a:pPr lvl="1"/>
            <a:r>
              <a:rPr lang="en-GB" sz="2000" dirty="0">
                <a:solidFill>
                  <a:srgbClr val="002147"/>
                </a:solidFill>
              </a:rPr>
              <a:t>PDF of prior year return can be requested from </a:t>
            </a:r>
            <a:r>
              <a:rPr lang="en-GB" sz="2000" dirty="0">
                <a:solidFill>
                  <a:srgbClr val="002147"/>
                </a:solidFill>
                <a:hlinkClick r:id="rId2"/>
              </a:rPr>
              <a:t>financial.assurance@admin.ox.ac.uk</a:t>
            </a:r>
            <a:r>
              <a:rPr lang="en-GB" sz="2000" dirty="0">
                <a:solidFill>
                  <a:srgbClr val="002147"/>
                </a:solidFill>
              </a:rPr>
              <a:t> </a:t>
            </a:r>
          </a:p>
          <a:p>
            <a:endParaRPr lang="en-GB" dirty="0">
              <a:solidFill>
                <a:srgbClr val="002147"/>
              </a:solidFill>
            </a:endParaRPr>
          </a:p>
          <a:p>
            <a:pPr marL="0" indent="0">
              <a:buNone/>
            </a:pPr>
            <a:r>
              <a:rPr lang="en-GB" dirty="0">
                <a:solidFill>
                  <a:srgbClr val="002147"/>
                </a:solidFill>
              </a:rPr>
              <a:t>August 2024: </a:t>
            </a:r>
          </a:p>
          <a:p>
            <a:pPr lvl="1"/>
            <a:r>
              <a:rPr lang="en-GB" sz="2000" dirty="0">
                <a:solidFill>
                  <a:srgbClr val="002147"/>
                </a:solidFill>
              </a:rPr>
              <a:t>Courtesy emails sent to Coordinators and Approvers</a:t>
            </a:r>
          </a:p>
          <a:p>
            <a:pPr lvl="1"/>
            <a:r>
              <a:rPr lang="en-GB" sz="2000" dirty="0">
                <a:solidFill>
                  <a:srgbClr val="002147"/>
                </a:solidFill>
              </a:rPr>
              <a:t>Coordinators receive launch emails</a:t>
            </a:r>
            <a:endParaRPr lang="en-GB" sz="1700" dirty="0">
              <a:solidFill>
                <a:srgbClr val="002147"/>
              </a:solidFill>
            </a:endParaRPr>
          </a:p>
          <a:p>
            <a:pPr lvl="1"/>
            <a:r>
              <a:rPr lang="en-GB" sz="2000" dirty="0">
                <a:solidFill>
                  <a:srgbClr val="002147"/>
                </a:solidFill>
              </a:rPr>
              <a:t>Coordinators set-up Completer (max 5) and Reviewer roles</a:t>
            </a:r>
          </a:p>
          <a:p>
            <a:pPr lvl="1"/>
            <a:endParaRPr lang="en-GB" sz="2000" dirty="0">
              <a:solidFill>
                <a:srgbClr val="002147"/>
              </a:solidFill>
            </a:endParaRPr>
          </a:p>
          <a:p>
            <a:pPr marL="0" lvl="1" indent="0">
              <a:buNone/>
            </a:pPr>
            <a:r>
              <a:rPr lang="en-GB" sz="3000" dirty="0">
                <a:solidFill>
                  <a:srgbClr val="002147"/>
                </a:solidFill>
              </a:rPr>
              <a:t>August/September 2024: </a:t>
            </a:r>
          </a:p>
          <a:p>
            <a:pPr lvl="1"/>
            <a:r>
              <a:rPr lang="en-GB" sz="2000" dirty="0">
                <a:solidFill>
                  <a:srgbClr val="002147"/>
                </a:solidFill>
              </a:rPr>
              <a:t>Completion of the return</a:t>
            </a:r>
          </a:p>
          <a:p>
            <a:pPr lvl="1"/>
            <a:r>
              <a:rPr lang="en-GB" sz="2000" dirty="0">
                <a:solidFill>
                  <a:srgbClr val="002147"/>
                </a:solidFill>
              </a:rPr>
              <a:t>Liaise with head of department around approval</a:t>
            </a:r>
          </a:p>
          <a:p>
            <a:pPr lvl="1"/>
            <a:r>
              <a:rPr lang="en-GB" sz="2000" dirty="0">
                <a:solidFill>
                  <a:srgbClr val="002147"/>
                </a:solidFill>
              </a:rPr>
              <a:t>Annual reminders of key policies circulated</a:t>
            </a:r>
          </a:p>
          <a:p>
            <a:pPr lvl="1"/>
            <a:r>
              <a:rPr lang="en-GB" sz="2000" dirty="0">
                <a:solidFill>
                  <a:srgbClr val="002147"/>
                </a:solidFill>
              </a:rPr>
              <a:t>Optional review step</a:t>
            </a:r>
          </a:p>
          <a:p>
            <a:pPr lvl="1"/>
            <a:r>
              <a:rPr lang="en-GB" sz="2000" dirty="0">
                <a:solidFill>
                  <a:srgbClr val="002147"/>
                </a:solidFill>
              </a:rPr>
              <a:t>Approval</a:t>
            </a:r>
          </a:p>
          <a:p>
            <a:pPr marL="432100" lvl="1" indent="0">
              <a:buNone/>
            </a:pPr>
            <a:endParaRPr lang="en-GB" dirty="0">
              <a:solidFill>
                <a:srgbClr val="002147"/>
              </a:solidFill>
            </a:endParaRPr>
          </a:p>
          <a:p>
            <a:pPr marL="0" indent="0">
              <a:buNone/>
            </a:pPr>
            <a:r>
              <a:rPr lang="en-GB" dirty="0">
                <a:solidFill>
                  <a:srgbClr val="002147"/>
                </a:solidFill>
              </a:rPr>
              <a:t>Deadline - 30</a:t>
            </a:r>
            <a:r>
              <a:rPr lang="en-GB" baseline="30000" dirty="0">
                <a:solidFill>
                  <a:srgbClr val="002147"/>
                </a:solidFill>
              </a:rPr>
              <a:t>th</a:t>
            </a:r>
            <a:r>
              <a:rPr lang="en-GB" dirty="0">
                <a:solidFill>
                  <a:srgbClr val="002147"/>
                </a:solidFill>
              </a:rPr>
              <a:t> September 2024</a:t>
            </a:r>
          </a:p>
        </p:txBody>
      </p:sp>
      <p:sp>
        <p:nvSpPr>
          <p:cNvPr id="3" name="Title 2">
            <a:extLst>
              <a:ext uri="{FF2B5EF4-FFF2-40B4-BE49-F238E27FC236}">
                <a16:creationId xmlns:a16="http://schemas.microsoft.com/office/drawing/2014/main" id="{29186CBE-DDE7-491C-9E4D-5B60905D9D94}"/>
              </a:ext>
            </a:extLst>
          </p:cNvPr>
          <p:cNvSpPr>
            <a:spLocks noGrp="1"/>
          </p:cNvSpPr>
          <p:nvPr>
            <p:ph type="title"/>
          </p:nvPr>
        </p:nvSpPr>
        <p:spPr>
          <a:xfrm>
            <a:off x="601131" y="613833"/>
            <a:ext cx="7459133" cy="685800"/>
          </a:xfrm>
        </p:spPr>
        <p:txBody>
          <a:bodyPr/>
          <a:lstStyle/>
          <a:p>
            <a:r>
              <a:rPr lang="en-GB" dirty="0">
                <a:solidFill>
                  <a:srgbClr val="002147"/>
                </a:solidFill>
              </a:rPr>
              <a:t>Timetable</a:t>
            </a:r>
          </a:p>
        </p:txBody>
      </p:sp>
    </p:spTree>
    <p:extLst>
      <p:ext uri="{BB962C8B-B14F-4D97-AF65-F5344CB8AC3E}">
        <p14:creationId xmlns:p14="http://schemas.microsoft.com/office/powerpoint/2010/main" val="42196671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B7B8E03-6B5A-4050-ACAC-7100573C4D33}"/>
              </a:ext>
            </a:extLst>
          </p:cNvPr>
          <p:cNvSpPr>
            <a:spLocks noGrp="1"/>
          </p:cNvSpPr>
          <p:nvPr>
            <p:ph sz="quarter" idx="10"/>
          </p:nvPr>
        </p:nvSpPr>
        <p:spPr/>
        <p:txBody>
          <a:bodyPr>
            <a:normAutofit fontScale="62500" lnSpcReduction="20000"/>
          </a:bodyPr>
          <a:lstStyle/>
          <a:p>
            <a:pPr marL="0" indent="0">
              <a:buNone/>
            </a:pPr>
            <a:r>
              <a:rPr lang="en-GB" dirty="0">
                <a:solidFill>
                  <a:srgbClr val="002147"/>
                </a:solidFill>
              </a:rPr>
              <a:t>Financial Assurance activity:</a:t>
            </a:r>
          </a:p>
          <a:p>
            <a:r>
              <a:rPr lang="en-GB" dirty="0">
                <a:solidFill>
                  <a:srgbClr val="002147"/>
                </a:solidFill>
              </a:rPr>
              <a:t>Analysis of returns</a:t>
            </a:r>
          </a:p>
          <a:p>
            <a:pPr lvl="1"/>
            <a:r>
              <a:rPr lang="en-GB" dirty="0">
                <a:solidFill>
                  <a:srgbClr val="002147"/>
                </a:solidFill>
              </a:rPr>
              <a:t>Reporting to Audit and Scrutiny Committee (Nov)</a:t>
            </a:r>
          </a:p>
          <a:p>
            <a:pPr lvl="1"/>
            <a:r>
              <a:rPr lang="en-GB" dirty="0">
                <a:solidFill>
                  <a:srgbClr val="002147"/>
                </a:solidFill>
              </a:rPr>
              <a:t>Consult with Internal Audit (Nov)</a:t>
            </a:r>
          </a:p>
          <a:p>
            <a:pPr lvl="1"/>
            <a:r>
              <a:rPr lang="en-GB" dirty="0">
                <a:solidFill>
                  <a:srgbClr val="002147"/>
                </a:solidFill>
              </a:rPr>
              <a:t>Reporting to Process Oversight Groups and colleagues in the Financial Division</a:t>
            </a:r>
          </a:p>
          <a:p>
            <a:endParaRPr lang="en-GB" dirty="0">
              <a:solidFill>
                <a:srgbClr val="002147"/>
              </a:solidFill>
            </a:endParaRPr>
          </a:p>
          <a:p>
            <a:r>
              <a:rPr lang="en-GB" dirty="0">
                <a:solidFill>
                  <a:srgbClr val="002147"/>
                </a:solidFill>
              </a:rPr>
              <a:t>Development of annual priorities drawing on:</a:t>
            </a:r>
          </a:p>
          <a:p>
            <a:pPr lvl="1"/>
            <a:r>
              <a:rPr lang="en-GB" dirty="0">
                <a:solidFill>
                  <a:srgbClr val="002147"/>
                </a:solidFill>
              </a:rPr>
              <a:t>Self-assurance analysis</a:t>
            </a:r>
          </a:p>
          <a:p>
            <a:pPr lvl="1"/>
            <a:r>
              <a:rPr lang="en-GB" dirty="0">
                <a:solidFill>
                  <a:srgbClr val="002147"/>
                </a:solidFill>
              </a:rPr>
              <a:t>Data analysis</a:t>
            </a:r>
          </a:p>
          <a:p>
            <a:pPr lvl="1"/>
            <a:r>
              <a:rPr lang="en-GB" dirty="0">
                <a:solidFill>
                  <a:srgbClr val="002147"/>
                </a:solidFill>
              </a:rPr>
              <a:t>Internal, external and research audit reports</a:t>
            </a:r>
          </a:p>
          <a:p>
            <a:endParaRPr lang="en-GB" dirty="0">
              <a:solidFill>
                <a:srgbClr val="002147"/>
              </a:solidFill>
            </a:endParaRPr>
          </a:p>
          <a:p>
            <a:r>
              <a:rPr lang="en-GB" dirty="0">
                <a:solidFill>
                  <a:srgbClr val="002147"/>
                </a:solidFill>
              </a:rPr>
              <a:t>Sharing feedback and priorities with departments through:</a:t>
            </a:r>
          </a:p>
          <a:p>
            <a:pPr lvl="1"/>
            <a:r>
              <a:rPr lang="en-GB" dirty="0">
                <a:solidFill>
                  <a:srgbClr val="002147"/>
                </a:solidFill>
              </a:rPr>
              <a:t>Divisional presentations</a:t>
            </a:r>
          </a:p>
          <a:p>
            <a:pPr lvl="1"/>
            <a:r>
              <a:rPr lang="en-GB" dirty="0">
                <a:solidFill>
                  <a:srgbClr val="002147"/>
                </a:solidFill>
              </a:rPr>
              <a:t>Annual programme of departmental visits</a:t>
            </a:r>
          </a:p>
          <a:p>
            <a:endParaRPr lang="en-GB" dirty="0"/>
          </a:p>
        </p:txBody>
      </p:sp>
      <p:sp>
        <p:nvSpPr>
          <p:cNvPr id="3" name="Title 2">
            <a:extLst>
              <a:ext uri="{FF2B5EF4-FFF2-40B4-BE49-F238E27FC236}">
                <a16:creationId xmlns:a16="http://schemas.microsoft.com/office/drawing/2014/main" id="{A87334CB-2A0F-4B5B-9C56-063318238096}"/>
              </a:ext>
            </a:extLst>
          </p:cNvPr>
          <p:cNvSpPr>
            <a:spLocks noGrp="1"/>
          </p:cNvSpPr>
          <p:nvPr>
            <p:ph type="title"/>
          </p:nvPr>
        </p:nvSpPr>
        <p:spPr/>
        <p:txBody>
          <a:bodyPr/>
          <a:lstStyle/>
          <a:p>
            <a:r>
              <a:rPr lang="en-GB" dirty="0">
                <a:solidFill>
                  <a:srgbClr val="002147"/>
                </a:solidFill>
              </a:rPr>
              <a:t>What happens next</a:t>
            </a:r>
          </a:p>
        </p:txBody>
      </p:sp>
    </p:spTree>
    <p:extLst>
      <p:ext uri="{BB962C8B-B14F-4D97-AF65-F5344CB8AC3E}">
        <p14:creationId xmlns:p14="http://schemas.microsoft.com/office/powerpoint/2010/main" val="20370825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F5DD6AC-5672-484C-9F1E-E13CB1CB81E6}"/>
              </a:ext>
            </a:extLst>
          </p:cNvPr>
          <p:cNvSpPr>
            <a:spLocks noGrp="1"/>
          </p:cNvSpPr>
          <p:nvPr>
            <p:ph type="title"/>
          </p:nvPr>
        </p:nvSpPr>
        <p:spPr>
          <a:xfrm>
            <a:off x="0" y="809626"/>
            <a:ext cx="8640763" cy="5673724"/>
          </a:xfrm>
          <a:solidFill>
            <a:schemeClr val="accent1">
              <a:lumMod val="50000"/>
            </a:schemeClr>
          </a:solidFill>
        </p:spPr>
        <p:txBody>
          <a:bodyPr/>
          <a:lstStyle/>
          <a:p>
            <a:br>
              <a:rPr lang="en-GB" dirty="0">
                <a:solidFill>
                  <a:schemeClr val="bg1"/>
                </a:solidFill>
              </a:rPr>
            </a:br>
            <a:br>
              <a:rPr lang="en-GB" dirty="0">
                <a:solidFill>
                  <a:schemeClr val="bg1"/>
                </a:solidFill>
              </a:rPr>
            </a:br>
            <a:br>
              <a:rPr lang="en-GB" dirty="0">
                <a:solidFill>
                  <a:schemeClr val="bg1"/>
                </a:solidFill>
              </a:rPr>
            </a:br>
            <a:br>
              <a:rPr lang="en-GB" dirty="0">
                <a:solidFill>
                  <a:schemeClr val="bg1"/>
                </a:solidFill>
              </a:rPr>
            </a:br>
            <a:r>
              <a:rPr lang="en-GB" dirty="0">
                <a:solidFill>
                  <a:schemeClr val="bg1"/>
                </a:solidFill>
              </a:rPr>
              <a:t>	Purchasing hierarchy project</a:t>
            </a:r>
          </a:p>
        </p:txBody>
      </p:sp>
    </p:spTree>
    <p:extLst>
      <p:ext uri="{BB962C8B-B14F-4D97-AF65-F5344CB8AC3E}">
        <p14:creationId xmlns:p14="http://schemas.microsoft.com/office/powerpoint/2010/main" val="21123300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2F1068E-4562-4A05-A660-37802D7BB686}"/>
              </a:ext>
            </a:extLst>
          </p:cNvPr>
          <p:cNvSpPr>
            <a:spLocks noGrp="1"/>
          </p:cNvSpPr>
          <p:nvPr>
            <p:ph sz="quarter" idx="10"/>
          </p:nvPr>
        </p:nvSpPr>
        <p:spPr>
          <a:xfrm>
            <a:off x="601132" y="1720897"/>
            <a:ext cx="7371294" cy="3881920"/>
          </a:xfrm>
        </p:spPr>
        <p:txBody>
          <a:bodyPr>
            <a:normAutofit/>
          </a:bodyPr>
          <a:lstStyle/>
          <a:p>
            <a:pPr marL="361950" lvl="1" indent="-361950">
              <a:buFont typeface="Arial" panose="020B0604020202020204" pitchFamily="34" charset="0"/>
              <a:buChar char="•"/>
            </a:pPr>
            <a:r>
              <a:rPr lang="en-GB" sz="2400" dirty="0"/>
              <a:t>Project to review and improve how we operate purchasing approvals at the University</a:t>
            </a:r>
          </a:p>
          <a:p>
            <a:pPr marL="361950" lvl="1" indent="-361950">
              <a:buFont typeface="Arial" panose="020B0604020202020204" pitchFamily="34" charset="0"/>
              <a:buChar char="•"/>
            </a:pPr>
            <a:r>
              <a:rPr lang="en-GB" dirty="0"/>
              <a:t>Forms part of our People and Finance Service Transformation programme (</a:t>
            </a:r>
            <a:r>
              <a:rPr lang="en-GB" dirty="0" err="1"/>
              <a:t>PFST</a:t>
            </a:r>
            <a:r>
              <a:rPr lang="en-GB" dirty="0"/>
              <a:t>)</a:t>
            </a:r>
            <a:endParaRPr lang="en-GB" sz="2400" dirty="0"/>
          </a:p>
          <a:p>
            <a:pPr marL="361950" lvl="1" indent="-361950">
              <a:buFont typeface="Arial" panose="020B0604020202020204" pitchFamily="34" charset="0"/>
              <a:buChar char="•"/>
            </a:pPr>
            <a:r>
              <a:rPr lang="en-GB" sz="2400" dirty="0"/>
              <a:t>First phase: focus on understanding the art of the possible with our current and future technology as well as understanding the current state through consultation with our department and Finance Division stakeholders. </a:t>
            </a:r>
          </a:p>
        </p:txBody>
      </p:sp>
      <p:sp>
        <p:nvSpPr>
          <p:cNvPr id="3" name="Title 2">
            <a:extLst>
              <a:ext uri="{FF2B5EF4-FFF2-40B4-BE49-F238E27FC236}">
                <a16:creationId xmlns:a16="http://schemas.microsoft.com/office/drawing/2014/main" id="{AF5DD6AC-5672-484C-9F1E-E13CB1CB81E6}"/>
              </a:ext>
            </a:extLst>
          </p:cNvPr>
          <p:cNvSpPr>
            <a:spLocks noGrp="1"/>
          </p:cNvSpPr>
          <p:nvPr>
            <p:ph type="title"/>
          </p:nvPr>
        </p:nvSpPr>
        <p:spPr/>
        <p:txBody>
          <a:bodyPr/>
          <a:lstStyle/>
          <a:p>
            <a:r>
              <a:rPr lang="en-GB" dirty="0"/>
              <a:t>What?</a:t>
            </a:r>
          </a:p>
        </p:txBody>
      </p:sp>
    </p:spTree>
    <p:extLst>
      <p:ext uri="{BB962C8B-B14F-4D97-AF65-F5344CB8AC3E}">
        <p14:creationId xmlns:p14="http://schemas.microsoft.com/office/powerpoint/2010/main" val="23656416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2F1068E-4562-4A05-A660-37802D7BB686}"/>
              </a:ext>
            </a:extLst>
          </p:cNvPr>
          <p:cNvSpPr>
            <a:spLocks noGrp="1"/>
          </p:cNvSpPr>
          <p:nvPr>
            <p:ph sz="quarter" idx="10"/>
          </p:nvPr>
        </p:nvSpPr>
        <p:spPr/>
        <p:txBody>
          <a:bodyPr>
            <a:normAutofit/>
          </a:bodyPr>
          <a:lstStyle/>
          <a:p>
            <a:r>
              <a:rPr lang="en-GB" dirty="0"/>
              <a:t>Departmental Financial Self-Assurance Return 2024</a:t>
            </a:r>
          </a:p>
          <a:p>
            <a:r>
              <a:rPr lang="en-GB" dirty="0"/>
              <a:t>Purchasing hierarchy project</a:t>
            </a:r>
          </a:p>
          <a:p>
            <a:r>
              <a:rPr lang="en-GB" dirty="0"/>
              <a:t>Contacts</a:t>
            </a:r>
          </a:p>
          <a:p>
            <a:pPr lvl="1"/>
            <a:endParaRPr lang="en-GB" dirty="0"/>
          </a:p>
        </p:txBody>
      </p:sp>
      <p:sp>
        <p:nvSpPr>
          <p:cNvPr id="3" name="Title 2">
            <a:extLst>
              <a:ext uri="{FF2B5EF4-FFF2-40B4-BE49-F238E27FC236}">
                <a16:creationId xmlns:a16="http://schemas.microsoft.com/office/drawing/2014/main" id="{AF5DD6AC-5672-484C-9F1E-E13CB1CB81E6}"/>
              </a:ext>
            </a:extLst>
          </p:cNvPr>
          <p:cNvSpPr>
            <a:spLocks noGrp="1"/>
          </p:cNvSpPr>
          <p:nvPr>
            <p:ph type="title"/>
          </p:nvPr>
        </p:nvSpPr>
        <p:spPr/>
        <p:txBody>
          <a:bodyPr/>
          <a:lstStyle/>
          <a:p>
            <a:r>
              <a:rPr lang="en-GB" dirty="0"/>
              <a:t>Agenda</a:t>
            </a:r>
          </a:p>
        </p:txBody>
      </p:sp>
    </p:spTree>
    <p:extLst>
      <p:ext uri="{BB962C8B-B14F-4D97-AF65-F5344CB8AC3E}">
        <p14:creationId xmlns:p14="http://schemas.microsoft.com/office/powerpoint/2010/main" val="26375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2F1068E-4562-4A05-A660-37802D7BB686}"/>
              </a:ext>
            </a:extLst>
          </p:cNvPr>
          <p:cNvSpPr>
            <a:spLocks noGrp="1"/>
          </p:cNvSpPr>
          <p:nvPr>
            <p:ph sz="quarter" idx="10"/>
          </p:nvPr>
        </p:nvSpPr>
        <p:spPr>
          <a:xfrm>
            <a:off x="601132" y="1566334"/>
            <a:ext cx="7371294" cy="4205816"/>
          </a:xfrm>
        </p:spPr>
        <p:txBody>
          <a:bodyPr>
            <a:normAutofit fontScale="55000" lnSpcReduction="20000"/>
          </a:bodyPr>
          <a:lstStyle/>
          <a:p>
            <a:pPr lvl="0" fontAlgn="base">
              <a:spcAft>
                <a:spcPts val="600"/>
              </a:spcAft>
            </a:pPr>
            <a:r>
              <a:rPr lang="en-GB" sz="3200" dirty="0"/>
              <a:t>Limited opportunities for </a:t>
            </a:r>
            <a:r>
              <a:rPr lang="en-GB" sz="3800" b="1" dirty="0">
                <a:solidFill>
                  <a:schemeClr val="accent1"/>
                </a:solidFill>
              </a:rPr>
              <a:t>budget-holder approval </a:t>
            </a:r>
            <a:r>
              <a:rPr lang="en-GB" sz="3200" dirty="0"/>
              <a:t>resulting in difficulties for PI</a:t>
            </a:r>
            <a:r>
              <a:rPr lang="en-GB" sz="3200" strike="sngStrike" dirty="0"/>
              <a:t>’</a:t>
            </a:r>
            <a:r>
              <a:rPr lang="en-GB" sz="3200" dirty="0"/>
              <a:t>s and budget holders needing appropriate oversight </a:t>
            </a:r>
          </a:p>
          <a:p>
            <a:pPr lvl="0" fontAlgn="base">
              <a:spcAft>
                <a:spcPts val="600"/>
              </a:spcAft>
            </a:pPr>
            <a:r>
              <a:rPr lang="en-GB" sz="3800" b="1" dirty="0">
                <a:solidFill>
                  <a:schemeClr val="accent1"/>
                </a:solidFill>
              </a:rPr>
              <a:t>Off-system approvals </a:t>
            </a:r>
            <a:r>
              <a:rPr lang="en-GB" sz="3200" dirty="0"/>
              <a:t>or parallel processes being put in place to navigate overly simplistic and ridged position hierarchies </a:t>
            </a:r>
          </a:p>
          <a:p>
            <a:pPr lvl="0" fontAlgn="base">
              <a:spcAft>
                <a:spcPts val="600"/>
              </a:spcAft>
            </a:pPr>
            <a:r>
              <a:rPr lang="en-GB" sz="3600" b="1" dirty="0">
                <a:solidFill>
                  <a:schemeClr val="accent1"/>
                </a:solidFill>
              </a:rPr>
              <a:t>Multiple Oracle logins </a:t>
            </a:r>
            <a:r>
              <a:rPr lang="en-GB" sz="3200" dirty="0"/>
              <a:t>needed for staff working across differing areas, making it harder to work collaboratively and make most efficient use of Oracle to support our purchasing processes </a:t>
            </a:r>
          </a:p>
          <a:p>
            <a:pPr lvl="0" fontAlgn="base">
              <a:spcAft>
                <a:spcPts val="600"/>
              </a:spcAft>
            </a:pPr>
            <a:r>
              <a:rPr lang="en-GB" sz="3200" dirty="0"/>
              <a:t>Limitations in the system and small finance teams mean some individuals require </a:t>
            </a:r>
            <a:r>
              <a:rPr lang="en-GB" sz="3800" b="1" dirty="0">
                <a:solidFill>
                  <a:schemeClr val="accent1"/>
                </a:solidFill>
              </a:rPr>
              <a:t>self-approval</a:t>
            </a:r>
            <a:r>
              <a:rPr lang="en-GB" sz="3200" dirty="0"/>
              <a:t> access which poses risk and requires retrospective action by departments </a:t>
            </a:r>
          </a:p>
          <a:p>
            <a:pPr lvl="0" fontAlgn="base">
              <a:spcAft>
                <a:spcPts val="600"/>
              </a:spcAft>
            </a:pPr>
            <a:r>
              <a:rPr lang="en-GB" sz="3200" dirty="0"/>
              <a:t>Difficulties with </a:t>
            </a:r>
            <a:r>
              <a:rPr lang="en-GB" sz="3800" b="1" dirty="0">
                <a:solidFill>
                  <a:schemeClr val="accent1"/>
                </a:solidFill>
              </a:rPr>
              <a:t>split coding </a:t>
            </a:r>
            <a:r>
              <a:rPr lang="en-GB" sz="3200" dirty="0"/>
              <a:t>leading to the need for retrospective journaling. </a:t>
            </a:r>
          </a:p>
          <a:p>
            <a:pPr lvl="0" fontAlgn="base">
              <a:spcAft>
                <a:spcPts val="600"/>
              </a:spcAft>
            </a:pPr>
            <a:r>
              <a:rPr lang="en-GB" sz="3200" dirty="0"/>
              <a:t>Unclear understanding of how approvals operate within </a:t>
            </a:r>
            <a:r>
              <a:rPr lang="en-GB" sz="3600" b="1" dirty="0">
                <a:solidFill>
                  <a:schemeClr val="accent1"/>
                </a:solidFill>
              </a:rPr>
              <a:t>Buyer Work Centre</a:t>
            </a:r>
            <a:endParaRPr lang="en-GB" sz="3200" b="1" dirty="0">
              <a:solidFill>
                <a:schemeClr val="accent1"/>
              </a:solidFill>
            </a:endParaRPr>
          </a:p>
        </p:txBody>
      </p:sp>
      <p:sp>
        <p:nvSpPr>
          <p:cNvPr id="3" name="Title 2">
            <a:extLst>
              <a:ext uri="{FF2B5EF4-FFF2-40B4-BE49-F238E27FC236}">
                <a16:creationId xmlns:a16="http://schemas.microsoft.com/office/drawing/2014/main" id="{AF5DD6AC-5672-484C-9F1E-E13CB1CB81E6}"/>
              </a:ext>
            </a:extLst>
          </p:cNvPr>
          <p:cNvSpPr>
            <a:spLocks noGrp="1"/>
          </p:cNvSpPr>
          <p:nvPr>
            <p:ph type="title"/>
          </p:nvPr>
        </p:nvSpPr>
        <p:spPr/>
        <p:txBody>
          <a:bodyPr/>
          <a:lstStyle/>
          <a:p>
            <a:r>
              <a:rPr lang="en-GB" dirty="0"/>
              <a:t>Why?</a:t>
            </a:r>
          </a:p>
        </p:txBody>
      </p:sp>
    </p:spTree>
    <p:extLst>
      <p:ext uri="{BB962C8B-B14F-4D97-AF65-F5344CB8AC3E}">
        <p14:creationId xmlns:p14="http://schemas.microsoft.com/office/powerpoint/2010/main" val="17883016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2F1068E-4562-4A05-A660-37802D7BB686}"/>
              </a:ext>
            </a:extLst>
          </p:cNvPr>
          <p:cNvSpPr>
            <a:spLocks noGrp="1"/>
          </p:cNvSpPr>
          <p:nvPr>
            <p:ph sz="quarter" idx="10"/>
          </p:nvPr>
        </p:nvSpPr>
        <p:spPr>
          <a:xfrm>
            <a:off x="601132" y="1720896"/>
            <a:ext cx="7371294" cy="4051253"/>
          </a:xfrm>
        </p:spPr>
        <p:txBody>
          <a:bodyPr>
            <a:normAutofit/>
          </a:bodyPr>
          <a:lstStyle/>
          <a:p>
            <a:pPr marL="0" lvl="0" indent="0" fontAlgn="base">
              <a:spcAft>
                <a:spcPts val="600"/>
              </a:spcAft>
              <a:buNone/>
            </a:pPr>
            <a:r>
              <a:rPr lang="en-GB" sz="2400" dirty="0"/>
              <a:t>Please sign up!</a:t>
            </a:r>
          </a:p>
        </p:txBody>
      </p:sp>
      <p:sp>
        <p:nvSpPr>
          <p:cNvPr id="3" name="Title 2">
            <a:extLst>
              <a:ext uri="{FF2B5EF4-FFF2-40B4-BE49-F238E27FC236}">
                <a16:creationId xmlns:a16="http://schemas.microsoft.com/office/drawing/2014/main" id="{AF5DD6AC-5672-484C-9F1E-E13CB1CB81E6}"/>
              </a:ext>
            </a:extLst>
          </p:cNvPr>
          <p:cNvSpPr>
            <a:spLocks noGrp="1"/>
          </p:cNvSpPr>
          <p:nvPr>
            <p:ph type="title"/>
          </p:nvPr>
        </p:nvSpPr>
        <p:spPr/>
        <p:txBody>
          <a:bodyPr/>
          <a:lstStyle/>
          <a:p>
            <a:r>
              <a:rPr lang="en-GB" dirty="0"/>
              <a:t>Have your say…</a:t>
            </a:r>
          </a:p>
        </p:txBody>
      </p:sp>
      <p:pic>
        <p:nvPicPr>
          <p:cNvPr id="4" name="Picture 3">
            <a:extLst>
              <a:ext uri="{FF2B5EF4-FFF2-40B4-BE49-F238E27FC236}">
                <a16:creationId xmlns:a16="http://schemas.microsoft.com/office/drawing/2014/main" id="{E824DEA0-4D20-4CEB-AC74-C41A6B5458AA}"/>
              </a:ext>
            </a:extLst>
          </p:cNvPr>
          <p:cNvPicPr>
            <a:picLocks noChangeAspect="1"/>
          </p:cNvPicPr>
          <p:nvPr/>
        </p:nvPicPr>
        <p:blipFill>
          <a:blip r:embed="rId3"/>
          <a:stretch>
            <a:fillRect/>
          </a:stretch>
        </p:blipFill>
        <p:spPr>
          <a:xfrm>
            <a:off x="668337" y="2330186"/>
            <a:ext cx="6677957" cy="1886213"/>
          </a:xfrm>
          <a:prstGeom prst="rect">
            <a:avLst/>
          </a:prstGeom>
        </p:spPr>
      </p:pic>
    </p:spTree>
    <p:extLst>
      <p:ext uri="{BB962C8B-B14F-4D97-AF65-F5344CB8AC3E}">
        <p14:creationId xmlns:p14="http://schemas.microsoft.com/office/powerpoint/2010/main" val="42930600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E4C76FD-2F19-4F86-86B9-C326B54E4154}"/>
              </a:ext>
            </a:extLst>
          </p:cNvPr>
          <p:cNvSpPr>
            <a:spLocks noGrp="1"/>
          </p:cNvSpPr>
          <p:nvPr>
            <p:ph sz="quarter" idx="10"/>
          </p:nvPr>
        </p:nvSpPr>
        <p:spPr/>
        <p:txBody>
          <a:bodyPr/>
          <a:lstStyle/>
          <a:p>
            <a:pPr marL="0" indent="0">
              <a:spcAft>
                <a:spcPts val="1134"/>
              </a:spcAft>
              <a:buNone/>
            </a:pPr>
            <a:endParaRPr lang="en-US" sz="2400" dirty="0">
              <a:solidFill>
                <a:srgbClr val="002147"/>
              </a:solidFill>
            </a:endParaRPr>
          </a:p>
          <a:p>
            <a:pPr marL="0" indent="0">
              <a:spcAft>
                <a:spcPts val="1134"/>
              </a:spcAft>
              <a:buNone/>
            </a:pPr>
            <a:r>
              <a:rPr lang="en-US" sz="2400" dirty="0">
                <a:solidFill>
                  <a:srgbClr val="002147"/>
                </a:solidFill>
              </a:rPr>
              <a:t>Financial Assurance: 		</a:t>
            </a:r>
            <a:r>
              <a:rPr lang="en-US" sz="2400" dirty="0">
                <a:solidFill>
                  <a:srgbClr val="002147"/>
                </a:solidFill>
                <a:hlinkClick r:id="rId2"/>
              </a:rPr>
              <a:t>financial.assurance@admin.ox.ac.uk</a:t>
            </a:r>
            <a:endParaRPr lang="en-US" sz="2400" dirty="0">
              <a:solidFill>
                <a:srgbClr val="002147"/>
              </a:solidFill>
            </a:endParaRPr>
          </a:p>
          <a:p>
            <a:pPr marL="0" indent="0">
              <a:spcAft>
                <a:spcPts val="1134"/>
              </a:spcAft>
              <a:buNone/>
            </a:pPr>
            <a:r>
              <a:rPr lang="en-US" sz="2400" dirty="0">
                <a:solidFill>
                  <a:srgbClr val="002147"/>
                </a:solidFill>
              </a:rPr>
              <a:t>Finance Process Oversight Groups:	</a:t>
            </a:r>
            <a:r>
              <a:rPr lang="en-US" sz="2400" dirty="0">
                <a:solidFill>
                  <a:srgbClr val="002147"/>
                </a:solidFill>
                <a:hlinkClick r:id="rId3"/>
              </a:rPr>
              <a:t>finance.pogs@admin.ox.ac.uk</a:t>
            </a:r>
            <a:endParaRPr lang="en-US" sz="2400" dirty="0">
              <a:solidFill>
                <a:srgbClr val="002147"/>
              </a:solidFill>
            </a:endParaRPr>
          </a:p>
          <a:p>
            <a:pPr marL="0" indent="0">
              <a:spcAft>
                <a:spcPts val="1134"/>
              </a:spcAft>
              <a:buNone/>
            </a:pPr>
            <a:r>
              <a:rPr lang="en-US" sz="2400" dirty="0">
                <a:solidFill>
                  <a:srgbClr val="002147"/>
                </a:solidFill>
              </a:rPr>
              <a:t>Counter-Fraud													</a:t>
            </a:r>
            <a:r>
              <a:rPr lang="en-US" sz="2400" dirty="0">
                <a:solidFill>
                  <a:srgbClr val="002147"/>
                </a:solidFill>
                <a:hlinkClick r:id="rId4"/>
              </a:rPr>
              <a:t>counterfraud@admin.ox.ac.uk</a:t>
            </a:r>
            <a:endParaRPr lang="en-US" sz="2400" dirty="0">
              <a:solidFill>
                <a:srgbClr val="002147"/>
              </a:solidFill>
            </a:endParaRPr>
          </a:p>
        </p:txBody>
      </p:sp>
      <p:sp>
        <p:nvSpPr>
          <p:cNvPr id="3" name="Title 2">
            <a:extLst>
              <a:ext uri="{FF2B5EF4-FFF2-40B4-BE49-F238E27FC236}">
                <a16:creationId xmlns:a16="http://schemas.microsoft.com/office/drawing/2014/main" id="{BC9E768D-0FAC-42F0-B05E-593224D4A813}"/>
              </a:ext>
            </a:extLst>
          </p:cNvPr>
          <p:cNvSpPr>
            <a:spLocks noGrp="1"/>
          </p:cNvSpPr>
          <p:nvPr>
            <p:ph type="title"/>
          </p:nvPr>
        </p:nvSpPr>
        <p:spPr/>
        <p:txBody>
          <a:bodyPr/>
          <a:lstStyle/>
          <a:p>
            <a:r>
              <a:rPr lang="en-GB" dirty="0"/>
              <a:t>Help and support</a:t>
            </a:r>
          </a:p>
        </p:txBody>
      </p:sp>
    </p:spTree>
    <p:extLst>
      <p:ext uri="{BB962C8B-B14F-4D97-AF65-F5344CB8AC3E}">
        <p14:creationId xmlns:p14="http://schemas.microsoft.com/office/powerpoint/2010/main" val="8397508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F5DD6AC-5672-484C-9F1E-E13CB1CB81E6}"/>
              </a:ext>
            </a:extLst>
          </p:cNvPr>
          <p:cNvSpPr>
            <a:spLocks noGrp="1"/>
          </p:cNvSpPr>
          <p:nvPr>
            <p:ph type="title"/>
          </p:nvPr>
        </p:nvSpPr>
        <p:spPr>
          <a:xfrm>
            <a:off x="0" y="809626"/>
            <a:ext cx="8640763" cy="5673724"/>
          </a:xfrm>
          <a:solidFill>
            <a:schemeClr val="accent1">
              <a:lumMod val="50000"/>
            </a:schemeClr>
          </a:solidFill>
        </p:spPr>
        <p:txBody>
          <a:bodyPr/>
          <a:lstStyle/>
          <a:p>
            <a:br>
              <a:rPr lang="en-GB" dirty="0">
                <a:solidFill>
                  <a:schemeClr val="bg1"/>
                </a:solidFill>
              </a:rPr>
            </a:br>
            <a:br>
              <a:rPr lang="en-GB" dirty="0">
                <a:solidFill>
                  <a:schemeClr val="bg1"/>
                </a:solidFill>
              </a:rPr>
            </a:br>
            <a:br>
              <a:rPr lang="en-GB" dirty="0">
                <a:solidFill>
                  <a:schemeClr val="bg1"/>
                </a:solidFill>
              </a:rPr>
            </a:br>
            <a:br>
              <a:rPr lang="en-GB" dirty="0">
                <a:solidFill>
                  <a:schemeClr val="bg1"/>
                </a:solidFill>
              </a:rPr>
            </a:br>
            <a:r>
              <a:rPr lang="en-GB" dirty="0">
                <a:solidFill>
                  <a:schemeClr val="bg1"/>
                </a:solidFill>
              </a:rPr>
              <a:t>	Departmental Financial Self-Assurance 	Return 2024</a:t>
            </a:r>
          </a:p>
        </p:txBody>
      </p:sp>
    </p:spTree>
    <p:extLst>
      <p:ext uri="{BB962C8B-B14F-4D97-AF65-F5344CB8AC3E}">
        <p14:creationId xmlns:p14="http://schemas.microsoft.com/office/powerpoint/2010/main" val="20310687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7518A96-106C-4F02-98CF-42FBFB6E727E}"/>
              </a:ext>
            </a:extLst>
          </p:cNvPr>
          <p:cNvSpPr>
            <a:spLocks noGrp="1"/>
          </p:cNvSpPr>
          <p:nvPr>
            <p:ph type="title"/>
          </p:nvPr>
        </p:nvSpPr>
        <p:spPr/>
        <p:txBody>
          <a:bodyPr/>
          <a:lstStyle/>
          <a:p>
            <a:r>
              <a:rPr lang="en-GB" dirty="0">
                <a:solidFill>
                  <a:srgbClr val="002147"/>
                </a:solidFill>
              </a:rPr>
              <a:t>Financial assurance framework</a:t>
            </a:r>
          </a:p>
        </p:txBody>
      </p:sp>
      <p:sp>
        <p:nvSpPr>
          <p:cNvPr id="4" name="Rectangle 3">
            <a:extLst>
              <a:ext uri="{FF2B5EF4-FFF2-40B4-BE49-F238E27FC236}">
                <a16:creationId xmlns:a16="http://schemas.microsoft.com/office/drawing/2014/main" id="{4F2BD4DE-EBBB-49A0-8FC0-07D6D225F2BC}"/>
              </a:ext>
            </a:extLst>
          </p:cNvPr>
          <p:cNvSpPr/>
          <p:nvPr/>
        </p:nvSpPr>
        <p:spPr>
          <a:xfrm>
            <a:off x="3525673" y="2327408"/>
            <a:ext cx="1624383" cy="403397"/>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b="1" dirty="0">
                <a:solidFill>
                  <a:schemeClr val="accent5">
                    <a:lumMod val="50000"/>
                  </a:schemeClr>
                </a:solidFill>
              </a:rPr>
              <a:t>Internal audit</a:t>
            </a:r>
          </a:p>
        </p:txBody>
      </p:sp>
      <p:sp>
        <p:nvSpPr>
          <p:cNvPr id="5" name="Rectangle 4">
            <a:extLst>
              <a:ext uri="{FF2B5EF4-FFF2-40B4-BE49-F238E27FC236}">
                <a16:creationId xmlns:a16="http://schemas.microsoft.com/office/drawing/2014/main" id="{C6214132-FDEE-4D30-A5AB-E3B40A946A9D}"/>
              </a:ext>
            </a:extLst>
          </p:cNvPr>
          <p:cNvSpPr/>
          <p:nvPr/>
        </p:nvSpPr>
        <p:spPr>
          <a:xfrm>
            <a:off x="2223375" y="4482445"/>
            <a:ext cx="4363629" cy="684108"/>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b="1" dirty="0">
                <a:solidFill>
                  <a:schemeClr val="accent5">
                    <a:lumMod val="50000"/>
                  </a:schemeClr>
                </a:solidFill>
              </a:rPr>
              <a:t>Well designed and communicated financial processes:</a:t>
            </a:r>
          </a:p>
          <a:p>
            <a:pPr algn="ctr"/>
            <a:r>
              <a:rPr lang="en-GB" sz="825" dirty="0">
                <a:solidFill>
                  <a:schemeClr val="accent5">
                    <a:lumMod val="50000"/>
                  </a:schemeClr>
                </a:solidFill>
              </a:rPr>
              <a:t>The University (via Finance with consultation and committee oversight) designs and communicates processes and guidance to ensure an effective framework of financial control that manages risk specific to the University’s business and operating model.</a:t>
            </a:r>
          </a:p>
          <a:p>
            <a:pPr algn="ctr"/>
            <a:endParaRPr lang="en-GB" sz="225" dirty="0">
              <a:solidFill>
                <a:schemeClr val="accent5">
                  <a:lumMod val="50000"/>
                </a:schemeClr>
              </a:solidFill>
            </a:endParaRPr>
          </a:p>
          <a:p>
            <a:pPr algn="ctr"/>
            <a:endParaRPr lang="en-GB" sz="225" dirty="0">
              <a:solidFill>
                <a:schemeClr val="accent5">
                  <a:lumMod val="50000"/>
                </a:schemeClr>
              </a:solidFill>
            </a:endParaRPr>
          </a:p>
        </p:txBody>
      </p:sp>
      <p:sp>
        <p:nvSpPr>
          <p:cNvPr id="6" name="Rectangle 5">
            <a:extLst>
              <a:ext uri="{FF2B5EF4-FFF2-40B4-BE49-F238E27FC236}">
                <a16:creationId xmlns:a16="http://schemas.microsoft.com/office/drawing/2014/main" id="{7B4EB457-0998-42F2-BB3C-F5AB50E9C1AC}"/>
              </a:ext>
            </a:extLst>
          </p:cNvPr>
          <p:cNvSpPr/>
          <p:nvPr/>
        </p:nvSpPr>
        <p:spPr>
          <a:xfrm>
            <a:off x="2401181" y="3708915"/>
            <a:ext cx="4008018" cy="657525"/>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b="1" dirty="0">
                <a:solidFill>
                  <a:schemeClr val="accent5">
                    <a:lumMod val="50000"/>
                  </a:schemeClr>
                </a:solidFill>
              </a:rPr>
              <a:t>Controls operated by depts/divs/Finance:</a:t>
            </a:r>
          </a:p>
          <a:p>
            <a:pPr algn="ctr"/>
            <a:r>
              <a:rPr lang="en-GB" sz="900" dirty="0">
                <a:solidFill>
                  <a:schemeClr val="accent5">
                    <a:lumMod val="50000"/>
                  </a:schemeClr>
                </a:solidFill>
              </a:rPr>
              <a:t>Operational delivery </a:t>
            </a:r>
            <a:r>
              <a:rPr lang="en-GB" sz="825" dirty="0">
                <a:solidFill>
                  <a:schemeClr val="accent5">
                    <a:lumMod val="50000"/>
                  </a:schemeClr>
                </a:solidFill>
              </a:rPr>
              <a:t>split between departments, divisions and the Finance Division, with teams responsible for operationalising their own processes in line with the control framework to manage </a:t>
            </a:r>
            <a:r>
              <a:rPr lang="en-GB" sz="750" dirty="0">
                <a:solidFill>
                  <a:schemeClr val="accent5">
                    <a:lumMod val="50000"/>
                  </a:schemeClr>
                </a:solidFill>
              </a:rPr>
              <a:t>risk.</a:t>
            </a:r>
            <a:endParaRPr lang="en-GB" sz="1200" dirty="0">
              <a:solidFill>
                <a:schemeClr val="accent5">
                  <a:lumMod val="50000"/>
                </a:schemeClr>
              </a:solidFill>
            </a:endParaRPr>
          </a:p>
        </p:txBody>
      </p:sp>
      <p:sp>
        <p:nvSpPr>
          <p:cNvPr id="7" name="Rectangle 6">
            <a:extLst>
              <a:ext uri="{FF2B5EF4-FFF2-40B4-BE49-F238E27FC236}">
                <a16:creationId xmlns:a16="http://schemas.microsoft.com/office/drawing/2014/main" id="{B5225DC5-E796-40F8-BF27-4DE083F0812E}"/>
              </a:ext>
            </a:extLst>
          </p:cNvPr>
          <p:cNvSpPr/>
          <p:nvPr/>
        </p:nvSpPr>
        <p:spPr>
          <a:xfrm>
            <a:off x="1245119" y="2848104"/>
            <a:ext cx="804941" cy="743513"/>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solidFill>
                  <a:schemeClr val="accent5">
                    <a:lumMod val="50000"/>
                  </a:schemeClr>
                </a:solidFill>
              </a:rPr>
              <a:t>SECOND LINE OF DEFENCE</a:t>
            </a:r>
          </a:p>
        </p:txBody>
      </p:sp>
      <p:sp>
        <p:nvSpPr>
          <p:cNvPr id="8" name="Rectangle 7">
            <a:extLst>
              <a:ext uri="{FF2B5EF4-FFF2-40B4-BE49-F238E27FC236}">
                <a16:creationId xmlns:a16="http://schemas.microsoft.com/office/drawing/2014/main" id="{CE8D1B1D-D390-41F8-8765-FA802368E771}"/>
              </a:ext>
            </a:extLst>
          </p:cNvPr>
          <p:cNvSpPr/>
          <p:nvPr/>
        </p:nvSpPr>
        <p:spPr>
          <a:xfrm>
            <a:off x="1245121" y="4466805"/>
            <a:ext cx="804941" cy="684107"/>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solidFill>
                  <a:schemeClr val="accent5">
                    <a:lumMod val="50000"/>
                  </a:schemeClr>
                </a:solidFill>
              </a:rPr>
              <a:t>BASELINE</a:t>
            </a:r>
          </a:p>
        </p:txBody>
      </p:sp>
      <p:sp>
        <p:nvSpPr>
          <p:cNvPr id="9" name="Rectangle 8">
            <a:extLst>
              <a:ext uri="{FF2B5EF4-FFF2-40B4-BE49-F238E27FC236}">
                <a16:creationId xmlns:a16="http://schemas.microsoft.com/office/drawing/2014/main" id="{72D7EC52-32F3-440E-9625-619CD6A132FF}"/>
              </a:ext>
            </a:extLst>
          </p:cNvPr>
          <p:cNvSpPr/>
          <p:nvPr/>
        </p:nvSpPr>
        <p:spPr>
          <a:xfrm>
            <a:off x="1245120" y="3693276"/>
            <a:ext cx="804941" cy="657523"/>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solidFill>
                  <a:schemeClr val="accent5">
                    <a:lumMod val="50000"/>
                  </a:schemeClr>
                </a:solidFill>
              </a:rPr>
              <a:t>FIRST LINE OF DEFENCE</a:t>
            </a:r>
          </a:p>
        </p:txBody>
      </p:sp>
      <p:sp>
        <p:nvSpPr>
          <p:cNvPr id="10" name="Rectangle 9">
            <a:extLst>
              <a:ext uri="{FF2B5EF4-FFF2-40B4-BE49-F238E27FC236}">
                <a16:creationId xmlns:a16="http://schemas.microsoft.com/office/drawing/2014/main" id="{24135DB9-711B-407E-B2BC-FB51B4E30FBD}"/>
              </a:ext>
            </a:extLst>
          </p:cNvPr>
          <p:cNvSpPr/>
          <p:nvPr/>
        </p:nvSpPr>
        <p:spPr>
          <a:xfrm>
            <a:off x="1245121" y="2325005"/>
            <a:ext cx="804941" cy="405799"/>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solidFill>
                  <a:schemeClr val="accent5">
                    <a:lumMod val="50000"/>
                  </a:schemeClr>
                </a:solidFill>
              </a:rPr>
              <a:t>THIRD LINE OF DEFENCE</a:t>
            </a:r>
          </a:p>
        </p:txBody>
      </p:sp>
      <p:sp>
        <p:nvSpPr>
          <p:cNvPr id="11" name="Rectangle 10">
            <a:extLst>
              <a:ext uri="{FF2B5EF4-FFF2-40B4-BE49-F238E27FC236}">
                <a16:creationId xmlns:a16="http://schemas.microsoft.com/office/drawing/2014/main" id="{38C045F0-C9A4-4A68-AC46-28540A12DB4A}"/>
              </a:ext>
            </a:extLst>
          </p:cNvPr>
          <p:cNvSpPr/>
          <p:nvPr/>
        </p:nvSpPr>
        <p:spPr>
          <a:xfrm>
            <a:off x="2666926" y="2848104"/>
            <a:ext cx="3476527" cy="743513"/>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b="1" dirty="0">
                <a:solidFill>
                  <a:schemeClr val="accent5">
                    <a:lumMod val="50000"/>
                  </a:schemeClr>
                </a:solidFill>
              </a:rPr>
              <a:t>Assurance check by depts/divs/Finance:</a:t>
            </a:r>
          </a:p>
          <a:p>
            <a:pPr algn="ctr"/>
            <a:r>
              <a:rPr lang="en-GB" sz="825" dirty="0">
                <a:solidFill>
                  <a:schemeClr val="accent5">
                    <a:lumMod val="50000"/>
                  </a:schemeClr>
                </a:solidFill>
              </a:rPr>
              <a:t>Encouraging departments and divisions to assure themselves that they have adequate arrangements in place to deliver their responsibility to operate an effective system of internal control, overseen by Financial Assurance.</a:t>
            </a:r>
            <a:endParaRPr lang="en-GB" sz="1200" dirty="0">
              <a:solidFill>
                <a:schemeClr val="accent5">
                  <a:lumMod val="50000"/>
                </a:schemeClr>
              </a:solidFill>
            </a:endParaRPr>
          </a:p>
        </p:txBody>
      </p:sp>
      <p:sp>
        <p:nvSpPr>
          <p:cNvPr id="12" name="6-Point Star 19">
            <a:extLst>
              <a:ext uri="{FF2B5EF4-FFF2-40B4-BE49-F238E27FC236}">
                <a16:creationId xmlns:a16="http://schemas.microsoft.com/office/drawing/2014/main" id="{640F59A7-8DBA-475E-8A2F-CE3ADFFA6068}"/>
              </a:ext>
            </a:extLst>
          </p:cNvPr>
          <p:cNvSpPr/>
          <p:nvPr/>
        </p:nvSpPr>
        <p:spPr>
          <a:xfrm rot="21240373">
            <a:off x="6156591" y="2535134"/>
            <a:ext cx="1033449" cy="1113483"/>
          </a:xfrm>
          <a:prstGeom prst="star6">
            <a:avLst/>
          </a:prstGeom>
          <a:solidFill>
            <a:srgbClr val="CC00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t>Self-Assurance</a:t>
            </a:r>
          </a:p>
        </p:txBody>
      </p:sp>
    </p:spTree>
    <p:extLst>
      <p:ext uri="{BB962C8B-B14F-4D97-AF65-F5344CB8AC3E}">
        <p14:creationId xmlns:p14="http://schemas.microsoft.com/office/powerpoint/2010/main" val="2181180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9" grpId="0" animBg="1"/>
      <p:bldP spid="10" grpId="0" animBg="1"/>
      <p:bldP spid="11" grpId="0" animBg="1"/>
      <p:bldP spid="1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1CDF333-19E7-415C-A719-0E8E7A658491}"/>
              </a:ext>
            </a:extLst>
          </p:cNvPr>
          <p:cNvSpPr>
            <a:spLocks noGrp="1"/>
          </p:cNvSpPr>
          <p:nvPr>
            <p:ph type="title"/>
          </p:nvPr>
        </p:nvSpPr>
        <p:spPr/>
        <p:txBody>
          <a:bodyPr/>
          <a:lstStyle/>
          <a:p>
            <a:r>
              <a:rPr lang="en-GB" dirty="0">
                <a:solidFill>
                  <a:srgbClr val="002147"/>
                </a:solidFill>
              </a:rPr>
              <a:t>Aims of Self-Assurance</a:t>
            </a:r>
          </a:p>
        </p:txBody>
      </p:sp>
      <p:graphicFrame>
        <p:nvGraphicFramePr>
          <p:cNvPr id="4" name="Diagram 3">
            <a:extLst>
              <a:ext uri="{FF2B5EF4-FFF2-40B4-BE49-F238E27FC236}">
                <a16:creationId xmlns:a16="http://schemas.microsoft.com/office/drawing/2014/main" id="{D59FBFD2-2545-4F90-BB5D-809ECF529805}"/>
              </a:ext>
            </a:extLst>
          </p:cNvPr>
          <p:cNvGraphicFramePr/>
          <p:nvPr>
            <p:extLst>
              <p:ext uri="{D42A27DB-BD31-4B8C-83A1-F6EECF244321}">
                <p14:modId xmlns:p14="http://schemas.microsoft.com/office/powerpoint/2010/main" val="2624710225"/>
              </p:ext>
            </p:extLst>
          </p:nvPr>
        </p:nvGraphicFramePr>
        <p:xfrm>
          <a:off x="717331" y="1321506"/>
          <a:ext cx="7780283" cy="45984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a:extLst>
              <a:ext uri="{FF2B5EF4-FFF2-40B4-BE49-F238E27FC236}">
                <a16:creationId xmlns:a16="http://schemas.microsoft.com/office/drawing/2014/main" id="{9C07B2D5-5AC9-4CDF-BE5C-20335DD3512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40902" y="1785617"/>
            <a:ext cx="919130" cy="919130"/>
          </a:xfrm>
          <a:prstGeom prst="rect">
            <a:avLst/>
          </a:prstGeom>
        </p:spPr>
      </p:pic>
      <p:pic>
        <p:nvPicPr>
          <p:cNvPr id="6" name="Picture 5">
            <a:extLst>
              <a:ext uri="{FF2B5EF4-FFF2-40B4-BE49-F238E27FC236}">
                <a16:creationId xmlns:a16="http://schemas.microsoft.com/office/drawing/2014/main" id="{831FF5CF-B751-4C08-8CC3-1970A83512C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013840" y="1784214"/>
            <a:ext cx="919130" cy="919130"/>
          </a:xfrm>
          <a:prstGeom prst="rect">
            <a:avLst/>
          </a:prstGeom>
        </p:spPr>
      </p:pic>
      <p:pic>
        <p:nvPicPr>
          <p:cNvPr id="7" name="Picture 6">
            <a:extLst>
              <a:ext uri="{FF2B5EF4-FFF2-40B4-BE49-F238E27FC236}">
                <a16:creationId xmlns:a16="http://schemas.microsoft.com/office/drawing/2014/main" id="{A5F4D985-C102-4685-9684-A0382DF3A23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751785" y="1784604"/>
            <a:ext cx="919131" cy="919131"/>
          </a:xfrm>
          <a:prstGeom prst="rect">
            <a:avLst/>
          </a:prstGeom>
        </p:spPr>
      </p:pic>
    </p:spTree>
    <p:extLst>
      <p:ext uri="{BB962C8B-B14F-4D97-AF65-F5344CB8AC3E}">
        <p14:creationId xmlns:p14="http://schemas.microsoft.com/office/powerpoint/2010/main" val="31339906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70C6EFF-1304-488D-A379-0F5B35282A51}"/>
              </a:ext>
            </a:extLst>
          </p:cNvPr>
          <p:cNvSpPr>
            <a:spLocks noGrp="1"/>
          </p:cNvSpPr>
          <p:nvPr>
            <p:ph sz="quarter" idx="10"/>
          </p:nvPr>
        </p:nvSpPr>
        <p:spPr>
          <a:xfrm>
            <a:off x="601131" y="1885950"/>
            <a:ext cx="7459133" cy="4161414"/>
          </a:xfrm>
        </p:spPr>
        <p:txBody>
          <a:bodyPr>
            <a:normAutofit lnSpcReduction="10000"/>
          </a:bodyPr>
          <a:lstStyle/>
          <a:p>
            <a:r>
              <a:rPr lang="en-GB" sz="2800" dirty="0">
                <a:solidFill>
                  <a:srgbClr val="002147"/>
                </a:solidFill>
              </a:rPr>
              <a:t>Nintex to Qualtrics (via </a:t>
            </a:r>
            <a:r>
              <a:rPr lang="en-GB" sz="2800" dirty="0" err="1">
                <a:solidFill>
                  <a:srgbClr val="002147"/>
                </a:solidFill>
              </a:rPr>
              <a:t>Zill</a:t>
            </a:r>
            <a:r>
              <a:rPr lang="en-GB" sz="2800" dirty="0">
                <a:solidFill>
                  <a:srgbClr val="002147"/>
                </a:solidFill>
              </a:rPr>
              <a:t>)</a:t>
            </a:r>
          </a:p>
          <a:p>
            <a:endParaRPr lang="en-GB" sz="1100" dirty="0">
              <a:solidFill>
                <a:srgbClr val="002147"/>
              </a:solidFill>
            </a:endParaRPr>
          </a:p>
          <a:p>
            <a:r>
              <a:rPr lang="en-GB" sz="2800" dirty="0">
                <a:solidFill>
                  <a:srgbClr val="002147"/>
                </a:solidFill>
              </a:rPr>
              <a:t>It did the job but had a number of failings:</a:t>
            </a:r>
          </a:p>
          <a:p>
            <a:pPr lvl="1">
              <a:buFont typeface="Arial" panose="020B0604020202020204" pitchFamily="34" charset="0"/>
              <a:buChar char="•"/>
            </a:pPr>
            <a:r>
              <a:rPr lang="en-GB" sz="2400" dirty="0" err="1">
                <a:solidFill>
                  <a:srgbClr val="002147"/>
                </a:solidFill>
              </a:rPr>
              <a:t>SSO</a:t>
            </a:r>
            <a:r>
              <a:rPr lang="en-GB" sz="2400" dirty="0">
                <a:solidFill>
                  <a:srgbClr val="002147"/>
                </a:solidFill>
              </a:rPr>
              <a:t> access issues for some Approvers</a:t>
            </a:r>
          </a:p>
          <a:p>
            <a:pPr lvl="1">
              <a:buFont typeface="Arial" panose="020B0604020202020204" pitchFamily="34" charset="0"/>
              <a:buChar char="•"/>
            </a:pPr>
            <a:r>
              <a:rPr lang="en-GB" sz="2400" dirty="0">
                <a:solidFill>
                  <a:srgbClr val="002147"/>
                </a:solidFill>
              </a:rPr>
              <a:t>workflow email notifications (financial.assurance@</a:t>
            </a:r>
            <a:r>
              <a:rPr lang="en-GB" sz="2400" dirty="0">
                <a:solidFill>
                  <a:schemeClr val="accent2"/>
                </a:solidFill>
              </a:rPr>
              <a:t>qemailserver</a:t>
            </a:r>
            <a:r>
              <a:rPr lang="en-GB" sz="2400" dirty="0">
                <a:solidFill>
                  <a:srgbClr val="002147"/>
                </a:solidFill>
              </a:rPr>
              <a:t>.com)</a:t>
            </a:r>
          </a:p>
          <a:p>
            <a:pPr lvl="1">
              <a:buFont typeface="Arial" panose="020B0604020202020204" pitchFamily="34" charset="0"/>
              <a:buChar char="•"/>
            </a:pPr>
            <a:r>
              <a:rPr lang="en-GB" sz="2400" dirty="0">
                <a:solidFill>
                  <a:srgbClr val="002147"/>
                </a:solidFill>
              </a:rPr>
              <a:t>disliked ‘enter’</a:t>
            </a:r>
          </a:p>
          <a:p>
            <a:pPr lvl="1">
              <a:buFont typeface="Arial" panose="020B0604020202020204" pitchFamily="34" charset="0"/>
              <a:buChar char="•"/>
            </a:pPr>
            <a:r>
              <a:rPr lang="en-GB" sz="2400" dirty="0">
                <a:solidFill>
                  <a:srgbClr val="002147"/>
                </a:solidFill>
              </a:rPr>
              <a:t>fragmentation of question sets due to text box auto-population</a:t>
            </a:r>
          </a:p>
          <a:p>
            <a:pPr lvl="1">
              <a:buFont typeface="Arial" panose="020B0604020202020204" pitchFamily="34" charset="0"/>
              <a:buChar char="•"/>
            </a:pPr>
            <a:r>
              <a:rPr lang="en-GB" sz="2400" dirty="0">
                <a:solidFill>
                  <a:srgbClr val="002147"/>
                </a:solidFill>
              </a:rPr>
              <a:t>Reviewers/Approvers only seeing selected responses</a:t>
            </a:r>
          </a:p>
          <a:p>
            <a:endParaRPr lang="en-GB" dirty="0">
              <a:solidFill>
                <a:srgbClr val="002147"/>
              </a:solidFill>
            </a:endParaRPr>
          </a:p>
          <a:p>
            <a:endParaRPr lang="en-GB" dirty="0">
              <a:solidFill>
                <a:srgbClr val="002147"/>
              </a:solidFill>
            </a:endParaRPr>
          </a:p>
          <a:p>
            <a:endParaRPr lang="en-GB" dirty="0">
              <a:solidFill>
                <a:srgbClr val="002147"/>
              </a:solidFill>
            </a:endParaRPr>
          </a:p>
          <a:p>
            <a:endParaRPr lang="en-GB" dirty="0"/>
          </a:p>
        </p:txBody>
      </p:sp>
      <p:sp>
        <p:nvSpPr>
          <p:cNvPr id="3" name="Title 2">
            <a:extLst>
              <a:ext uri="{FF2B5EF4-FFF2-40B4-BE49-F238E27FC236}">
                <a16:creationId xmlns:a16="http://schemas.microsoft.com/office/drawing/2014/main" id="{B8999115-24BF-4197-AFF9-3B2E46A22E85}"/>
              </a:ext>
            </a:extLst>
          </p:cNvPr>
          <p:cNvSpPr>
            <a:spLocks noGrp="1"/>
          </p:cNvSpPr>
          <p:nvPr>
            <p:ph type="title"/>
          </p:nvPr>
        </p:nvSpPr>
        <p:spPr/>
        <p:txBody>
          <a:bodyPr/>
          <a:lstStyle/>
          <a:p>
            <a:r>
              <a:rPr lang="en-GB" dirty="0">
                <a:solidFill>
                  <a:srgbClr val="002147"/>
                </a:solidFill>
                <a:ea typeface="+mn-ea"/>
                <a:cs typeface="+mn-cs"/>
              </a:rPr>
              <a:t>Reflecting on the 2022/23 return</a:t>
            </a:r>
          </a:p>
        </p:txBody>
      </p:sp>
    </p:spTree>
    <p:extLst>
      <p:ext uri="{BB962C8B-B14F-4D97-AF65-F5344CB8AC3E}">
        <p14:creationId xmlns:p14="http://schemas.microsoft.com/office/powerpoint/2010/main" val="5162437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70C6EFF-1304-488D-A379-0F5B35282A51}"/>
              </a:ext>
            </a:extLst>
          </p:cNvPr>
          <p:cNvSpPr>
            <a:spLocks noGrp="1"/>
          </p:cNvSpPr>
          <p:nvPr>
            <p:ph sz="quarter" idx="10"/>
          </p:nvPr>
        </p:nvSpPr>
        <p:spPr/>
        <p:txBody>
          <a:bodyPr>
            <a:normAutofit lnSpcReduction="10000"/>
          </a:bodyPr>
          <a:lstStyle/>
          <a:p>
            <a:r>
              <a:rPr lang="en-GB" sz="2400" dirty="0" err="1">
                <a:solidFill>
                  <a:srgbClr val="002147"/>
                </a:solidFill>
              </a:rPr>
              <a:t>Zill</a:t>
            </a:r>
            <a:r>
              <a:rPr lang="en-GB" sz="2400" dirty="0">
                <a:solidFill>
                  <a:srgbClr val="002147"/>
                </a:solidFill>
              </a:rPr>
              <a:t> working on the technical challenges</a:t>
            </a:r>
          </a:p>
          <a:p>
            <a:r>
              <a:rPr lang="en-GB" sz="2400" dirty="0">
                <a:solidFill>
                  <a:srgbClr val="002147"/>
                </a:solidFill>
              </a:rPr>
              <a:t>Limited changes to the question set:</a:t>
            </a:r>
          </a:p>
          <a:p>
            <a:pPr lvl="1">
              <a:buFont typeface="Arial" panose="020B0604020202020204" pitchFamily="34" charset="0"/>
              <a:buChar char="•"/>
            </a:pPr>
            <a:r>
              <a:rPr lang="en-GB" sz="2000" dirty="0">
                <a:solidFill>
                  <a:srgbClr val="002147"/>
                </a:solidFill>
              </a:rPr>
              <a:t>focus on conflict of interest</a:t>
            </a:r>
          </a:p>
          <a:p>
            <a:pPr lvl="1">
              <a:buFont typeface="Arial" panose="020B0604020202020204" pitchFamily="34" charset="0"/>
              <a:buChar char="•"/>
            </a:pPr>
            <a:r>
              <a:rPr lang="en-GB" sz="2000" dirty="0">
                <a:solidFill>
                  <a:srgbClr val="002147"/>
                </a:solidFill>
              </a:rPr>
              <a:t>reflected the purchasing threshold and process changes</a:t>
            </a:r>
          </a:p>
          <a:p>
            <a:pPr lvl="1">
              <a:buFont typeface="Arial" panose="020B0604020202020204" pitchFamily="34" charset="0"/>
              <a:buChar char="•"/>
            </a:pPr>
            <a:r>
              <a:rPr lang="en-GB" sz="2000" dirty="0">
                <a:solidFill>
                  <a:srgbClr val="002147"/>
                </a:solidFill>
              </a:rPr>
              <a:t>assurance around use of the Checking Employment Status for Tax (CEST) tool</a:t>
            </a:r>
          </a:p>
          <a:p>
            <a:pPr lvl="1">
              <a:buFont typeface="Arial" panose="020B0604020202020204" pitchFamily="34" charset="0"/>
              <a:buChar char="•"/>
            </a:pPr>
            <a:r>
              <a:rPr lang="en-GB" sz="2000" dirty="0">
                <a:solidFill>
                  <a:srgbClr val="002147"/>
                </a:solidFill>
              </a:rPr>
              <a:t>research project encouraging use of the Project Actions Tool (PAT)</a:t>
            </a:r>
          </a:p>
          <a:p>
            <a:pPr lvl="1">
              <a:buFont typeface="Arial" panose="020B0604020202020204" pitchFamily="34" charset="0"/>
              <a:buChar char="•"/>
            </a:pPr>
            <a:r>
              <a:rPr lang="en-GB" sz="2000" dirty="0">
                <a:solidFill>
                  <a:srgbClr val="002147"/>
                </a:solidFill>
              </a:rPr>
              <a:t>desire to minimise cash handling</a:t>
            </a:r>
          </a:p>
          <a:p>
            <a:r>
              <a:rPr lang="en-GB" sz="2400">
                <a:solidFill>
                  <a:srgbClr val="002147"/>
                </a:solidFill>
              </a:rPr>
              <a:t>Please notify </a:t>
            </a:r>
            <a:r>
              <a:rPr lang="en-GB" sz="2400">
                <a:solidFill>
                  <a:srgbClr val="002147"/>
                </a:solidFill>
                <a:hlinkClick r:id="rId3"/>
              </a:rPr>
              <a:t>financial.assurance@admin.ox.ac.uk</a:t>
            </a:r>
            <a:r>
              <a:rPr lang="en-GB" sz="2400">
                <a:solidFill>
                  <a:srgbClr val="002147"/>
                </a:solidFill>
              </a:rPr>
              <a:t> of changes to coordinators or approvers.</a:t>
            </a:r>
          </a:p>
          <a:p>
            <a:r>
              <a:rPr lang="en-GB" sz="2400">
                <a:solidFill>
                  <a:srgbClr val="FF0000"/>
                </a:solidFill>
              </a:rPr>
              <a:t>Deadline</a:t>
            </a:r>
            <a:r>
              <a:rPr lang="en-GB" sz="2400" dirty="0">
                <a:solidFill>
                  <a:srgbClr val="FF0000"/>
                </a:solidFill>
              </a:rPr>
              <a:t>: 30</a:t>
            </a:r>
            <a:r>
              <a:rPr lang="en-GB" sz="2400" baseline="30000" dirty="0">
                <a:solidFill>
                  <a:srgbClr val="FF0000"/>
                </a:solidFill>
              </a:rPr>
              <a:t>th</a:t>
            </a:r>
            <a:r>
              <a:rPr lang="en-GB" sz="2400" dirty="0">
                <a:solidFill>
                  <a:srgbClr val="FF0000"/>
                </a:solidFill>
              </a:rPr>
              <a:t> Sept</a:t>
            </a:r>
          </a:p>
          <a:p>
            <a:endParaRPr lang="en-GB" dirty="0">
              <a:solidFill>
                <a:srgbClr val="002147"/>
              </a:solidFill>
            </a:endParaRPr>
          </a:p>
          <a:p>
            <a:endParaRPr lang="en-GB" dirty="0">
              <a:solidFill>
                <a:srgbClr val="002147"/>
              </a:solidFill>
            </a:endParaRPr>
          </a:p>
          <a:p>
            <a:endParaRPr lang="en-GB" dirty="0"/>
          </a:p>
        </p:txBody>
      </p:sp>
      <p:sp>
        <p:nvSpPr>
          <p:cNvPr id="3" name="Title 2">
            <a:extLst>
              <a:ext uri="{FF2B5EF4-FFF2-40B4-BE49-F238E27FC236}">
                <a16:creationId xmlns:a16="http://schemas.microsoft.com/office/drawing/2014/main" id="{B8999115-24BF-4197-AFF9-3B2E46A22E85}"/>
              </a:ext>
            </a:extLst>
          </p:cNvPr>
          <p:cNvSpPr>
            <a:spLocks noGrp="1"/>
          </p:cNvSpPr>
          <p:nvPr>
            <p:ph type="title"/>
          </p:nvPr>
        </p:nvSpPr>
        <p:spPr/>
        <p:txBody>
          <a:bodyPr/>
          <a:lstStyle/>
          <a:p>
            <a:r>
              <a:rPr lang="en-GB" dirty="0">
                <a:solidFill>
                  <a:srgbClr val="002147"/>
                </a:solidFill>
                <a:ea typeface="+mn-ea"/>
                <a:cs typeface="+mn-cs"/>
              </a:rPr>
              <a:t>The 2023/24 return</a:t>
            </a:r>
          </a:p>
        </p:txBody>
      </p:sp>
    </p:spTree>
    <p:extLst>
      <p:ext uri="{BB962C8B-B14F-4D97-AF65-F5344CB8AC3E}">
        <p14:creationId xmlns:p14="http://schemas.microsoft.com/office/powerpoint/2010/main" val="28070895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A540C45-648F-4B80-90DF-BFEB9B263116}"/>
              </a:ext>
            </a:extLst>
          </p:cNvPr>
          <p:cNvPicPr>
            <a:picLocks noChangeAspect="1"/>
          </p:cNvPicPr>
          <p:nvPr/>
        </p:nvPicPr>
        <p:blipFill>
          <a:blip r:embed="rId2"/>
          <a:stretch>
            <a:fillRect/>
          </a:stretch>
        </p:blipFill>
        <p:spPr>
          <a:xfrm>
            <a:off x="0" y="2638211"/>
            <a:ext cx="2133600" cy="1296458"/>
          </a:xfrm>
          <a:prstGeom prst="rect">
            <a:avLst/>
          </a:prstGeom>
        </p:spPr>
      </p:pic>
      <p:sp>
        <p:nvSpPr>
          <p:cNvPr id="2" name="Content Placeholder 1">
            <a:extLst>
              <a:ext uri="{FF2B5EF4-FFF2-40B4-BE49-F238E27FC236}">
                <a16:creationId xmlns:a16="http://schemas.microsoft.com/office/drawing/2014/main" id="{070C6EFF-1304-488D-A379-0F5B35282A51}"/>
              </a:ext>
            </a:extLst>
          </p:cNvPr>
          <p:cNvSpPr>
            <a:spLocks noGrp="1"/>
          </p:cNvSpPr>
          <p:nvPr>
            <p:ph sz="quarter" idx="10"/>
          </p:nvPr>
        </p:nvSpPr>
        <p:spPr>
          <a:xfrm>
            <a:off x="2047875" y="1720897"/>
            <a:ext cx="6012389" cy="4508453"/>
          </a:xfrm>
        </p:spPr>
        <p:txBody>
          <a:bodyPr>
            <a:normAutofit fontScale="70000" lnSpcReduction="20000"/>
          </a:bodyPr>
          <a:lstStyle/>
          <a:p>
            <a:r>
              <a:rPr lang="en-GB" b="1" dirty="0">
                <a:solidFill>
                  <a:srgbClr val="002147"/>
                </a:solidFill>
              </a:rPr>
              <a:t>Coordinator</a:t>
            </a:r>
            <a:r>
              <a:rPr lang="en-GB" dirty="0">
                <a:solidFill>
                  <a:srgbClr val="002147"/>
                </a:solidFill>
              </a:rPr>
              <a:t> – administrative lead for financial administration; usually the Head of Administration and Finance (pre-populated)</a:t>
            </a:r>
          </a:p>
          <a:p>
            <a:pPr>
              <a:spcAft>
                <a:spcPts val="600"/>
              </a:spcAft>
            </a:pPr>
            <a:endParaRPr lang="en-GB" dirty="0">
              <a:solidFill>
                <a:srgbClr val="002147"/>
              </a:solidFill>
            </a:endParaRPr>
          </a:p>
          <a:p>
            <a:r>
              <a:rPr lang="en-GB" b="1" dirty="0">
                <a:solidFill>
                  <a:srgbClr val="002147"/>
                </a:solidFill>
              </a:rPr>
              <a:t>Completers</a:t>
            </a:r>
            <a:r>
              <a:rPr lang="en-GB" dirty="0">
                <a:solidFill>
                  <a:srgbClr val="002147"/>
                </a:solidFill>
              </a:rPr>
              <a:t> – managed by the Coordinator within Qualtrics (optional, up to 5)</a:t>
            </a:r>
          </a:p>
          <a:p>
            <a:pPr>
              <a:spcAft>
                <a:spcPts val="600"/>
              </a:spcAft>
            </a:pPr>
            <a:endParaRPr lang="en-GB" dirty="0">
              <a:solidFill>
                <a:srgbClr val="002147"/>
              </a:solidFill>
            </a:endParaRPr>
          </a:p>
          <a:p>
            <a:r>
              <a:rPr lang="en-GB" b="1" dirty="0">
                <a:solidFill>
                  <a:srgbClr val="002147"/>
                </a:solidFill>
              </a:rPr>
              <a:t>Reviewer</a:t>
            </a:r>
            <a:r>
              <a:rPr lang="en-GB" dirty="0">
                <a:solidFill>
                  <a:srgbClr val="002147"/>
                </a:solidFill>
              </a:rPr>
              <a:t> – an additional pre-approval review step managed by the Coordinator within Qualtrics (optional)</a:t>
            </a:r>
          </a:p>
          <a:p>
            <a:pPr>
              <a:spcAft>
                <a:spcPts val="600"/>
              </a:spcAft>
            </a:pPr>
            <a:endParaRPr lang="en-GB" dirty="0">
              <a:solidFill>
                <a:srgbClr val="002147"/>
              </a:solidFill>
            </a:endParaRPr>
          </a:p>
          <a:p>
            <a:r>
              <a:rPr lang="en-GB" b="1" dirty="0">
                <a:solidFill>
                  <a:srgbClr val="002147"/>
                </a:solidFill>
              </a:rPr>
              <a:t>Approver</a:t>
            </a:r>
            <a:r>
              <a:rPr lang="en-GB" dirty="0">
                <a:solidFill>
                  <a:srgbClr val="002147"/>
                </a:solidFill>
              </a:rPr>
              <a:t> – accountable for financial administration; usually the Head of Department, Faculty Board Chair or equivalent (pre-populated)</a:t>
            </a:r>
          </a:p>
          <a:p>
            <a:endParaRPr lang="en-GB" dirty="0">
              <a:solidFill>
                <a:srgbClr val="002147"/>
              </a:solidFill>
            </a:endParaRPr>
          </a:p>
          <a:p>
            <a:endParaRPr lang="en-GB" dirty="0">
              <a:solidFill>
                <a:srgbClr val="002147"/>
              </a:solidFill>
            </a:endParaRPr>
          </a:p>
          <a:p>
            <a:endParaRPr lang="en-GB" dirty="0">
              <a:solidFill>
                <a:srgbClr val="002147"/>
              </a:solidFill>
            </a:endParaRPr>
          </a:p>
          <a:p>
            <a:endParaRPr lang="en-GB" dirty="0"/>
          </a:p>
        </p:txBody>
      </p:sp>
      <p:sp>
        <p:nvSpPr>
          <p:cNvPr id="3" name="Title 2">
            <a:extLst>
              <a:ext uri="{FF2B5EF4-FFF2-40B4-BE49-F238E27FC236}">
                <a16:creationId xmlns:a16="http://schemas.microsoft.com/office/drawing/2014/main" id="{B8999115-24BF-4197-AFF9-3B2E46A22E85}"/>
              </a:ext>
            </a:extLst>
          </p:cNvPr>
          <p:cNvSpPr>
            <a:spLocks noGrp="1"/>
          </p:cNvSpPr>
          <p:nvPr>
            <p:ph type="title"/>
          </p:nvPr>
        </p:nvSpPr>
        <p:spPr/>
        <p:txBody>
          <a:bodyPr/>
          <a:lstStyle/>
          <a:p>
            <a:r>
              <a:rPr lang="en-GB" dirty="0">
                <a:solidFill>
                  <a:srgbClr val="002147"/>
                </a:solidFill>
                <a:ea typeface="+mn-ea"/>
                <a:cs typeface="+mn-cs"/>
              </a:rPr>
              <a:t>Roles in Self-Assurance</a:t>
            </a:r>
          </a:p>
        </p:txBody>
      </p:sp>
      <p:pic>
        <p:nvPicPr>
          <p:cNvPr id="4" name="Picture 3">
            <a:extLst>
              <a:ext uri="{FF2B5EF4-FFF2-40B4-BE49-F238E27FC236}">
                <a16:creationId xmlns:a16="http://schemas.microsoft.com/office/drawing/2014/main" id="{0EE29282-F29C-4A04-B67F-B2D5B5529941}"/>
              </a:ext>
            </a:extLst>
          </p:cNvPr>
          <p:cNvPicPr>
            <a:picLocks noChangeAspect="1"/>
          </p:cNvPicPr>
          <p:nvPr/>
        </p:nvPicPr>
        <p:blipFill>
          <a:blip r:embed="rId3"/>
          <a:stretch>
            <a:fillRect/>
          </a:stretch>
        </p:blipFill>
        <p:spPr>
          <a:xfrm>
            <a:off x="343694" y="1633008"/>
            <a:ext cx="1704182" cy="1105580"/>
          </a:xfrm>
          <a:prstGeom prst="rect">
            <a:avLst/>
          </a:prstGeom>
        </p:spPr>
      </p:pic>
      <p:pic>
        <p:nvPicPr>
          <p:cNvPr id="6" name="Picture 5">
            <a:extLst>
              <a:ext uri="{FF2B5EF4-FFF2-40B4-BE49-F238E27FC236}">
                <a16:creationId xmlns:a16="http://schemas.microsoft.com/office/drawing/2014/main" id="{10BF9B47-3A70-4B51-BD38-8152DD1A642D}"/>
              </a:ext>
            </a:extLst>
          </p:cNvPr>
          <p:cNvPicPr>
            <a:picLocks noChangeAspect="1"/>
          </p:cNvPicPr>
          <p:nvPr/>
        </p:nvPicPr>
        <p:blipFill rotWithShape="1">
          <a:blip r:embed="rId4"/>
          <a:srcRect r="10802" b="12111"/>
          <a:stretch/>
        </p:blipFill>
        <p:spPr>
          <a:xfrm>
            <a:off x="869388" y="3778678"/>
            <a:ext cx="1178487" cy="1161194"/>
          </a:xfrm>
          <a:prstGeom prst="rect">
            <a:avLst/>
          </a:prstGeom>
        </p:spPr>
      </p:pic>
      <p:pic>
        <p:nvPicPr>
          <p:cNvPr id="7" name="Picture 6">
            <a:extLst>
              <a:ext uri="{FF2B5EF4-FFF2-40B4-BE49-F238E27FC236}">
                <a16:creationId xmlns:a16="http://schemas.microsoft.com/office/drawing/2014/main" id="{46B9032C-DC4C-4F6E-A887-5EFE0E7113C7}"/>
              </a:ext>
            </a:extLst>
          </p:cNvPr>
          <p:cNvPicPr>
            <a:picLocks noChangeAspect="1"/>
          </p:cNvPicPr>
          <p:nvPr/>
        </p:nvPicPr>
        <p:blipFill>
          <a:blip r:embed="rId5"/>
          <a:stretch>
            <a:fillRect/>
          </a:stretch>
        </p:blipFill>
        <p:spPr>
          <a:xfrm>
            <a:off x="580499" y="5017154"/>
            <a:ext cx="1493739" cy="1295400"/>
          </a:xfrm>
          <a:prstGeom prst="rect">
            <a:avLst/>
          </a:prstGeom>
        </p:spPr>
      </p:pic>
    </p:spTree>
    <p:extLst>
      <p:ext uri="{BB962C8B-B14F-4D97-AF65-F5344CB8AC3E}">
        <p14:creationId xmlns:p14="http://schemas.microsoft.com/office/powerpoint/2010/main" val="37660633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0CB3132-E641-423F-8387-D2EF1DF9FE6E}"/>
              </a:ext>
            </a:extLst>
          </p:cNvPr>
          <p:cNvSpPr>
            <a:spLocks noGrp="1"/>
          </p:cNvSpPr>
          <p:nvPr>
            <p:ph sz="quarter" idx="10"/>
          </p:nvPr>
        </p:nvSpPr>
        <p:spPr>
          <a:xfrm>
            <a:off x="285750" y="1299633"/>
            <a:ext cx="8191499" cy="5101167"/>
          </a:xfrm>
        </p:spPr>
        <p:txBody>
          <a:bodyPr>
            <a:normAutofit fontScale="62500" lnSpcReduction="20000"/>
          </a:bodyPr>
          <a:lstStyle/>
          <a:p>
            <a:r>
              <a:rPr lang="en-GB" sz="2900" dirty="0">
                <a:solidFill>
                  <a:srgbClr val="002147"/>
                </a:solidFill>
              </a:rPr>
              <a:t>On go live, </a:t>
            </a:r>
            <a:r>
              <a:rPr lang="en-GB" sz="3300" b="1" dirty="0">
                <a:solidFill>
                  <a:schemeClr val="accent1"/>
                </a:solidFill>
              </a:rPr>
              <a:t>Coordinators</a:t>
            </a:r>
            <a:r>
              <a:rPr lang="en-GB" sz="2900" dirty="0">
                <a:solidFill>
                  <a:srgbClr val="002147"/>
                </a:solidFill>
              </a:rPr>
              <a:t> will receive </a:t>
            </a:r>
            <a:r>
              <a:rPr lang="en-GB" sz="2900" b="1" dirty="0">
                <a:solidFill>
                  <a:srgbClr val="002147"/>
                </a:solidFill>
              </a:rPr>
              <a:t>two emails</a:t>
            </a:r>
            <a:r>
              <a:rPr lang="en-GB" sz="2900" dirty="0">
                <a:solidFill>
                  <a:srgbClr val="002147"/>
                </a:solidFill>
              </a:rPr>
              <a:t>:</a:t>
            </a:r>
          </a:p>
          <a:p>
            <a:pPr marL="775000" lvl="1" indent="-342900">
              <a:buFont typeface="+mj-lt"/>
              <a:buAutoNum type="arabicPeriod"/>
            </a:pPr>
            <a:r>
              <a:rPr lang="en-GB" b="1" dirty="0">
                <a:solidFill>
                  <a:srgbClr val="002147"/>
                </a:solidFill>
              </a:rPr>
              <a:t>Set-up: </a:t>
            </a:r>
            <a:r>
              <a:rPr lang="en-GB" dirty="0">
                <a:solidFill>
                  <a:srgbClr val="002147"/>
                </a:solidFill>
              </a:rPr>
              <a:t>to add or amend Completers and Reviewers</a:t>
            </a:r>
          </a:p>
          <a:p>
            <a:pPr marL="1153087" lvl="2" indent="-342900">
              <a:buFont typeface="+mj-lt"/>
              <a:buAutoNum type="arabicPeriod"/>
            </a:pPr>
            <a:r>
              <a:rPr lang="en-GB" sz="2500" dirty="0">
                <a:solidFill>
                  <a:srgbClr val="002147"/>
                </a:solidFill>
              </a:rPr>
              <a:t>Added </a:t>
            </a:r>
            <a:r>
              <a:rPr lang="en-GB" sz="2900" b="1" dirty="0">
                <a:solidFill>
                  <a:schemeClr val="accent1"/>
                </a:solidFill>
              </a:rPr>
              <a:t>Completers</a:t>
            </a:r>
            <a:r>
              <a:rPr lang="en-GB" sz="2500" dirty="0">
                <a:solidFill>
                  <a:srgbClr val="002147"/>
                </a:solidFill>
              </a:rPr>
              <a:t> will receive an email containing the access link and unique FSA password.</a:t>
            </a:r>
          </a:p>
          <a:p>
            <a:pPr marL="1153087" lvl="2" indent="-342900">
              <a:buFont typeface="+mj-lt"/>
              <a:buAutoNum type="arabicPeriod"/>
            </a:pPr>
            <a:r>
              <a:rPr lang="en-GB" sz="2500" dirty="0">
                <a:solidFill>
                  <a:srgbClr val="002147"/>
                </a:solidFill>
              </a:rPr>
              <a:t>Added </a:t>
            </a:r>
            <a:r>
              <a:rPr lang="en-GB" sz="2900" b="1" dirty="0">
                <a:solidFill>
                  <a:schemeClr val="accent1"/>
                </a:solidFill>
              </a:rPr>
              <a:t>Reviewers</a:t>
            </a:r>
            <a:r>
              <a:rPr lang="en-GB" sz="2500" dirty="0">
                <a:solidFill>
                  <a:srgbClr val="002147"/>
                </a:solidFill>
              </a:rPr>
              <a:t> will receive an email notifying them of their inclusion. A link to the review view will be granted, via email, once the return is submitted.</a:t>
            </a:r>
          </a:p>
          <a:p>
            <a:pPr marL="1153087" lvl="2" indent="-342900">
              <a:buFont typeface="+mj-lt"/>
              <a:buAutoNum type="arabicPeriod"/>
            </a:pPr>
            <a:endParaRPr lang="en-GB" sz="2000" dirty="0">
              <a:solidFill>
                <a:srgbClr val="002147"/>
              </a:solidFill>
            </a:endParaRPr>
          </a:p>
          <a:p>
            <a:pPr marL="775000" lvl="1" indent="-342900">
              <a:buFont typeface="+mj-lt"/>
              <a:buAutoNum type="arabicPeriod"/>
            </a:pPr>
            <a:r>
              <a:rPr lang="en-GB" b="1" dirty="0">
                <a:solidFill>
                  <a:srgbClr val="002147"/>
                </a:solidFill>
              </a:rPr>
              <a:t>Access to the return: </a:t>
            </a:r>
            <a:r>
              <a:rPr lang="en-GB" dirty="0">
                <a:solidFill>
                  <a:srgbClr val="002147"/>
                </a:solidFill>
              </a:rPr>
              <a:t>a link to Qualtrics and a unique FSA password</a:t>
            </a:r>
          </a:p>
          <a:p>
            <a:pPr marL="0" indent="0">
              <a:buNone/>
            </a:pPr>
            <a:r>
              <a:rPr lang="en-GB" sz="2900" dirty="0">
                <a:solidFill>
                  <a:srgbClr val="002147"/>
                </a:solidFill>
              </a:rPr>
              <a:t> </a:t>
            </a:r>
          </a:p>
          <a:p>
            <a:r>
              <a:rPr lang="en-GB" sz="3300" b="1" dirty="0">
                <a:solidFill>
                  <a:schemeClr val="accent1"/>
                </a:solidFill>
              </a:rPr>
              <a:t>Approvers</a:t>
            </a:r>
            <a:r>
              <a:rPr lang="en-GB" sz="2900" dirty="0">
                <a:solidFill>
                  <a:srgbClr val="002147"/>
                </a:solidFill>
              </a:rPr>
              <a:t> will only receive an email once the return has been submitted for their review and approval. This will contain a link to the review view of the return and is accessed via </a:t>
            </a:r>
            <a:r>
              <a:rPr lang="en-GB" sz="2900" dirty="0" err="1">
                <a:solidFill>
                  <a:srgbClr val="002147"/>
                </a:solidFill>
              </a:rPr>
              <a:t>SSO</a:t>
            </a:r>
            <a:r>
              <a:rPr lang="en-GB" sz="2900" dirty="0">
                <a:solidFill>
                  <a:srgbClr val="002147"/>
                </a:solidFill>
              </a:rPr>
              <a:t> verification. </a:t>
            </a:r>
          </a:p>
          <a:p>
            <a:endParaRPr lang="en-GB" sz="2900" dirty="0">
              <a:solidFill>
                <a:srgbClr val="002147"/>
              </a:solidFill>
            </a:endParaRPr>
          </a:p>
          <a:p>
            <a:r>
              <a:rPr lang="en-GB" sz="2900" dirty="0">
                <a:solidFill>
                  <a:srgbClr val="002147"/>
                </a:solidFill>
              </a:rPr>
              <a:t>Unless already logged in, you will also be prompted to enter your </a:t>
            </a:r>
            <a:r>
              <a:rPr lang="en-GB" sz="2900" dirty="0" err="1">
                <a:solidFill>
                  <a:srgbClr val="002147"/>
                </a:solidFill>
              </a:rPr>
              <a:t>SSO</a:t>
            </a:r>
            <a:r>
              <a:rPr lang="en-GB" sz="2900" dirty="0">
                <a:solidFill>
                  <a:srgbClr val="002147"/>
                </a:solidFill>
              </a:rPr>
              <a:t> credentials</a:t>
            </a:r>
          </a:p>
          <a:p>
            <a:pPr marL="432100" lvl="1" indent="0">
              <a:buNone/>
            </a:pPr>
            <a:endParaRPr lang="en-GB" sz="2100" dirty="0">
              <a:solidFill>
                <a:srgbClr val="002147"/>
              </a:solidFill>
            </a:endParaRPr>
          </a:p>
          <a:p>
            <a:pPr marL="0" indent="0">
              <a:buNone/>
            </a:pPr>
            <a:r>
              <a:rPr lang="en-GB" sz="2900" b="1" dirty="0">
                <a:solidFill>
                  <a:srgbClr val="BF1BC3"/>
                </a:solidFill>
              </a:rPr>
              <a:t>Recommendations</a:t>
            </a:r>
            <a:r>
              <a:rPr lang="en-GB" sz="2900" b="1" dirty="0">
                <a:solidFill>
                  <a:srgbClr val="002147"/>
                </a:solidFill>
              </a:rPr>
              <a:t>: </a:t>
            </a:r>
          </a:p>
          <a:p>
            <a:r>
              <a:rPr lang="en-GB" sz="2900" dirty="0">
                <a:solidFill>
                  <a:srgbClr val="002147"/>
                </a:solidFill>
              </a:rPr>
              <a:t>Keep your code easily accessible</a:t>
            </a:r>
          </a:p>
          <a:p>
            <a:r>
              <a:rPr lang="en-GB" sz="2900" dirty="0">
                <a:solidFill>
                  <a:srgbClr val="002147"/>
                </a:solidFill>
              </a:rPr>
              <a:t>Completers can submit a return for approval and so a Coordinator may wish to occupy a vacant Reviewer position</a:t>
            </a:r>
          </a:p>
          <a:p>
            <a:r>
              <a:rPr lang="en-GB" sz="2900" dirty="0">
                <a:solidFill>
                  <a:srgbClr val="002147"/>
                </a:solidFill>
              </a:rPr>
              <a:t>Engage Approvers early in the process</a:t>
            </a:r>
          </a:p>
          <a:p>
            <a:endParaRPr lang="en-GB" sz="2900" b="1" dirty="0">
              <a:solidFill>
                <a:srgbClr val="002147"/>
              </a:solidFill>
            </a:endParaRPr>
          </a:p>
        </p:txBody>
      </p:sp>
      <p:sp>
        <p:nvSpPr>
          <p:cNvPr id="3" name="Title 2">
            <a:extLst>
              <a:ext uri="{FF2B5EF4-FFF2-40B4-BE49-F238E27FC236}">
                <a16:creationId xmlns:a16="http://schemas.microsoft.com/office/drawing/2014/main" id="{645D1C4D-FF13-4059-975D-9C6CC81EEC49}"/>
              </a:ext>
            </a:extLst>
          </p:cNvPr>
          <p:cNvSpPr>
            <a:spLocks noGrp="1"/>
          </p:cNvSpPr>
          <p:nvPr>
            <p:ph type="title"/>
          </p:nvPr>
        </p:nvSpPr>
        <p:spPr>
          <a:xfrm>
            <a:off x="590814" y="613833"/>
            <a:ext cx="7459133" cy="685800"/>
          </a:xfrm>
        </p:spPr>
        <p:txBody>
          <a:bodyPr/>
          <a:lstStyle/>
          <a:p>
            <a:r>
              <a:rPr lang="en-GB" dirty="0">
                <a:solidFill>
                  <a:srgbClr val="002147"/>
                </a:solidFill>
              </a:rPr>
              <a:t>Accessing the return</a:t>
            </a:r>
          </a:p>
        </p:txBody>
      </p:sp>
    </p:spTree>
    <p:extLst>
      <p:ext uri="{BB962C8B-B14F-4D97-AF65-F5344CB8AC3E}">
        <p14:creationId xmlns:p14="http://schemas.microsoft.com/office/powerpoint/2010/main" val="162073077"/>
      </p:ext>
    </p:extLst>
  </p:cSld>
  <p:clrMapOvr>
    <a:masterClrMapping/>
  </p:clrMapOvr>
</p:sld>
</file>

<file path=ppt/theme/theme1.xml><?xml version="1.0" encoding="utf-8"?>
<a:theme xmlns:a="http://schemas.openxmlformats.org/drawingml/2006/main" name="Opening slide alternativ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xt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2506EBC9349EC44AE179F397CAA5491" ma:contentTypeVersion="10" ma:contentTypeDescription="Create a new document." ma:contentTypeScope="" ma:versionID="f3eb1835ea3d8978f28196b212ec977c">
  <xsd:schema xmlns:xsd="http://www.w3.org/2001/XMLSchema" xmlns:xs="http://www.w3.org/2001/XMLSchema" xmlns:p="http://schemas.microsoft.com/office/2006/metadata/properties" xmlns:ns2="d151e249-de08-4b69-91d0-4c96a42d56cf" targetNamespace="http://schemas.microsoft.com/office/2006/metadata/properties" ma:root="true" ma:fieldsID="e084a365a5650bf3eaf3d50c4258aebc" ns2:_="">
    <xsd:import namespace="d151e249-de08-4b69-91d0-4c96a42d56cf"/>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151e249-de08-4b69-91d0-4c96a42d56c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141F7E8-01E9-4C95-BBBE-FE116E65A6F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151e249-de08-4b69-91d0-4c96a42d56c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9B336D6-DF5B-4D3F-93CA-403BCA749042}">
  <ds:schemaRefs>
    <ds:schemaRef ds:uri="http://www.w3.org/XML/1998/namespace"/>
    <ds:schemaRef ds:uri="d151e249-de08-4b69-91d0-4c96a42d56cf"/>
    <ds:schemaRef ds:uri="http://schemas.microsoft.com/office/2006/documentManagement/types"/>
    <ds:schemaRef ds:uri="http://purl.org/dc/elements/1.1/"/>
    <ds:schemaRef ds:uri="http://schemas.microsoft.com/office/infopath/2007/PartnerControls"/>
    <ds:schemaRef ds:uri="http://schemas.microsoft.com/office/2006/metadata/properties"/>
    <ds:schemaRef ds:uri="http://schemas.openxmlformats.org/package/2006/metadata/core-properties"/>
    <ds:schemaRef ds:uri="http://purl.org/dc/dcmitype/"/>
    <ds:schemaRef ds:uri="http://purl.org/dc/terms/"/>
  </ds:schemaRefs>
</ds:datastoreItem>
</file>

<file path=customXml/itemProps3.xml><?xml version="1.0" encoding="utf-8"?>
<ds:datastoreItem xmlns:ds="http://schemas.openxmlformats.org/officeDocument/2006/customXml" ds:itemID="{9ABEE8D1-B3AD-484E-A7D4-0F60D19A1AC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6856</TotalTime>
  <Words>1428</Words>
  <Application>Microsoft Office PowerPoint</Application>
  <PresentationFormat>Custom</PresentationFormat>
  <Paragraphs>181</Paragraphs>
  <Slides>22</Slides>
  <Notes>9</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22</vt:i4>
      </vt:variant>
    </vt:vector>
  </HeadingPairs>
  <TitlesOfParts>
    <vt:vector size="27" baseType="lpstr">
      <vt:lpstr>Arial</vt:lpstr>
      <vt:lpstr>Calibri</vt:lpstr>
      <vt:lpstr>FoundrySterling-Book</vt:lpstr>
      <vt:lpstr>Opening slide alternative</vt:lpstr>
      <vt:lpstr>Text slide</vt:lpstr>
      <vt:lpstr>PowerPoint Presentation</vt:lpstr>
      <vt:lpstr>Agenda</vt:lpstr>
      <vt:lpstr>     Departmental Financial Self-Assurance  Return 2024</vt:lpstr>
      <vt:lpstr>Financial assurance framework</vt:lpstr>
      <vt:lpstr>Aims of Self-Assurance</vt:lpstr>
      <vt:lpstr>Reflecting on the 2022/23 return</vt:lpstr>
      <vt:lpstr>The 2023/24 return</vt:lpstr>
      <vt:lpstr>Roles in Self-Assurance</vt:lpstr>
      <vt:lpstr>Accessing the return</vt:lpstr>
      <vt:lpstr>Completing the return</vt:lpstr>
      <vt:lpstr>Completing the return</vt:lpstr>
      <vt:lpstr>Completing the return</vt:lpstr>
      <vt:lpstr>Completing the return</vt:lpstr>
      <vt:lpstr>Completing the return</vt:lpstr>
      <vt:lpstr>Submission and approval</vt:lpstr>
      <vt:lpstr>Timetable</vt:lpstr>
      <vt:lpstr>What happens next</vt:lpstr>
      <vt:lpstr>     Purchasing hierarchy project</vt:lpstr>
      <vt:lpstr>What?</vt:lpstr>
      <vt:lpstr>Why?</vt:lpstr>
      <vt:lpstr>Have your say…</vt:lpstr>
      <vt:lpstr>Help and support</vt:lpstr>
    </vt:vector>
  </TitlesOfParts>
  <Company>UofO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Paul Chinn</dc:creator>
  <cp:lastModifiedBy>Claire D'Mellow</cp:lastModifiedBy>
  <cp:revision>112</cp:revision>
  <dcterms:created xsi:type="dcterms:W3CDTF">2014-03-20T14:30:16Z</dcterms:created>
  <dcterms:modified xsi:type="dcterms:W3CDTF">2024-06-25T02:31:46Z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0x01010082506EBC9349EC44AE179F397CAA5491</vt:lpwstr>
  </property>
</Properties>
</file>